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3.jpg" ContentType="image/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438" r:id="rId5"/>
    <p:sldId id="2541" r:id="rId6"/>
    <p:sldId id="2544" r:id="rId7"/>
    <p:sldId id="2543" r:id="rId8"/>
    <p:sldId id="2538" r:id="rId9"/>
    <p:sldId id="2448" r:id="rId10"/>
    <p:sldId id="2540" r:id="rId11"/>
    <p:sldId id="2539" r:id="rId12"/>
    <p:sldId id="2612" r:id="rId13"/>
    <p:sldId id="2542" r:id="rId14"/>
    <p:sldId id="2611" r:id="rId15"/>
  </p:sldIdLst>
  <p:sldSz cx="12192000" cy="6858000"/>
  <p:notesSz cx="9926638" cy="6797675"/>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87"/>
    <a:srgbClr val="CDCDCD"/>
    <a:srgbClr val="000000"/>
    <a:srgbClr val="D5FFF0"/>
    <a:srgbClr val="003A53"/>
    <a:srgbClr val="009BA4"/>
    <a:srgbClr val="0091C3"/>
    <a:srgbClr val="2F3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185" autoAdjust="0"/>
  </p:normalViewPr>
  <p:slideViewPr>
    <p:cSldViewPr snapToGrid="0" showGuides="1">
      <p:cViewPr varScale="1">
        <p:scale>
          <a:sx n="80" d="100"/>
          <a:sy n="80" d="100"/>
        </p:scale>
        <p:origin x="466" y="-24"/>
      </p:cViewPr>
      <p:guideLst>
        <p:guide orient="horz" pos="2136"/>
        <p:guide pos="386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09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BB53ED6-A346-41EA-88EE-98A1D5659FE2}"/>
              </a:ext>
            </a:extLst>
          </p:cNvPr>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D291D7B9-1F1D-4F9B-BCD4-0B6893C41A59}"/>
              </a:ext>
            </a:extLst>
          </p:cNvPr>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pPr rtl="0"/>
            <a:fld id="{2EF8E5C7-7267-4DA6-B602-A3579518A6FF}" type="datetime1">
              <a:rPr lang="fr-FR" smtClean="0"/>
              <a:t>26/11/2022</a:t>
            </a:fld>
            <a:endParaRPr lang="fr-FR"/>
          </a:p>
        </p:txBody>
      </p:sp>
      <p:sp>
        <p:nvSpPr>
          <p:cNvPr id="4" name="Espace réservé du pied de page 3">
            <a:extLst>
              <a:ext uri="{FF2B5EF4-FFF2-40B4-BE49-F238E27FC236}">
                <a16:creationId xmlns:a16="http://schemas.microsoft.com/office/drawing/2014/main" id="{BA075128-B596-47B1-BE57-1C5A71A36E82}"/>
              </a:ext>
            </a:extLst>
          </p:cNvPr>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CE17B0F1-FE0D-44CC-BCF0-1CC4C91125A5}"/>
              </a:ext>
            </a:extLst>
          </p:cNvPr>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pPr rtl="0"/>
            <a:fld id="{3BDEF39B-AF2A-4EFA-AE7E-EC1FF3735F5A}" type="slidenum">
              <a:rPr lang="fr-FR" smtClean="0"/>
              <a:t>‹N°›</a:t>
            </a:fld>
            <a:endParaRPr lang="fr-FR"/>
          </a:p>
        </p:txBody>
      </p:sp>
    </p:spTree>
    <p:extLst>
      <p:ext uri="{BB962C8B-B14F-4D97-AF65-F5344CB8AC3E}">
        <p14:creationId xmlns:p14="http://schemas.microsoft.com/office/powerpoint/2010/main" val="3505744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pPr rtl="0"/>
            <a:fld id="{C1394718-F3C7-44E1-8C45-8486E662091E}" type="datetime1">
              <a:rPr lang="fr-FR" noProof="0" smtClean="0"/>
              <a:t>26/11/2022</a:t>
            </a:fld>
            <a:endParaRPr lang="fr-FR" noProof="0"/>
          </a:p>
        </p:txBody>
      </p:sp>
      <p:sp>
        <p:nvSpPr>
          <p:cNvPr id="4" name="Espace réservé de l’image des diapositives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pPr rtl="0"/>
            <a:fld id="{C22109BC-39F4-43B1-850C-D5EB0E6480C8}" type="slidenum">
              <a:rPr lang="fr-FR" noProof="0" smtClean="0"/>
              <a:t>‹N°›</a:t>
            </a:fld>
            <a:endParaRPr lang="fr-FR" noProof="0"/>
          </a:p>
        </p:txBody>
      </p:sp>
    </p:spTree>
    <p:extLst>
      <p:ext uri="{BB962C8B-B14F-4D97-AF65-F5344CB8AC3E}">
        <p14:creationId xmlns:p14="http://schemas.microsoft.com/office/powerpoint/2010/main" val="8821591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b="0" i="0" dirty="0">
                <a:solidFill>
                  <a:srgbClr val="323232"/>
                </a:solidFill>
                <a:effectLst/>
                <a:latin typeface="Alegreya"/>
              </a:rPr>
              <a:t>Bonsoir à toutes et tous, merci pour cette invitation à venir échanger quelques réflexions autour de cette thématique du sens du travail…ou d’ailleurs du sens au travail.</a:t>
            </a:r>
          </a:p>
          <a:p>
            <a:pPr rtl="0"/>
            <a:endParaRPr lang="fr-FR" b="0" i="0" dirty="0">
              <a:solidFill>
                <a:srgbClr val="323232"/>
              </a:solidFill>
              <a:effectLst/>
              <a:latin typeface="Alegreya"/>
            </a:endParaRPr>
          </a:p>
          <a:p>
            <a:pPr rtl="0"/>
            <a:r>
              <a:rPr lang="fr-FR" b="0" i="0" dirty="0">
                <a:solidFill>
                  <a:srgbClr val="323232"/>
                </a:solidFill>
                <a:effectLst/>
                <a:latin typeface="Alegreya"/>
              </a:rPr>
              <a:t>Biais compte-tenu du fait que j’interviens le plus souvent lorsque </a:t>
            </a:r>
          </a:p>
          <a:p>
            <a:pPr rtl="0"/>
            <a:r>
              <a:rPr lang="fr-FR" b="0" i="0" dirty="0">
                <a:solidFill>
                  <a:srgbClr val="323232"/>
                </a:solidFill>
                <a:effectLst/>
                <a:latin typeface="Alegreya"/>
              </a:rPr>
              <a:t>Paradoxes qui conduisent à la perte de sens - des malentendus au mal-être.</a:t>
            </a:r>
          </a:p>
          <a:p>
            <a:pPr rtl="0"/>
            <a:endParaRPr lang="fr-FR" b="0" i="0" dirty="0">
              <a:solidFill>
                <a:srgbClr val="323232"/>
              </a:solidFill>
              <a:effectLst/>
              <a:latin typeface="Alegreya"/>
            </a:endParaRPr>
          </a:p>
          <a:p>
            <a:pPr rtl="0"/>
            <a:endParaRPr lang="fr-FR" b="0" i="0" dirty="0">
              <a:solidFill>
                <a:srgbClr val="323232"/>
              </a:solidFill>
              <a:effectLst/>
              <a:latin typeface="Alegreya"/>
            </a:endParaRPr>
          </a:p>
          <a:p>
            <a:pPr rtl="0"/>
            <a:r>
              <a:rPr lang="fr-FR" b="0" i="0" dirty="0">
                <a:solidFill>
                  <a:srgbClr val="323232"/>
                </a:solidFill>
                <a:effectLst/>
                <a:latin typeface="Alegreya"/>
              </a:rPr>
              <a:t>S’il ne devait rester qu’un livre de management dans les écoles mais aussi sur les étagères, dans les bureaux des dirigeants, alors ce devrait être Le Mythe de Sisyphe. Un livre d’Albert Camus publié en 1942.</a:t>
            </a:r>
            <a:br>
              <a:rPr lang="fr-FR" dirty="0"/>
            </a:br>
            <a:r>
              <a:rPr lang="fr-FR" b="0" i="0" dirty="0">
                <a:solidFill>
                  <a:srgbClr val="323232"/>
                </a:solidFill>
                <a:effectLst/>
                <a:latin typeface="Alegreya"/>
              </a:rPr>
              <a:t>« Les dieux avaient condamné Sisyphe à rouler sans cesse un rocher jusqu’au sommet d’une montagne d’où la pierre retombait par son propre poids. Ils avaient pensé avec quelque raison qu’il n’est pas de punition plus terrible que le travail inutile et sans espoir. »</a:t>
            </a:r>
            <a:br>
              <a:rPr lang="fr-FR" dirty="0"/>
            </a:br>
            <a:r>
              <a:rPr lang="fr-FR" b="0" i="0" dirty="0">
                <a:solidFill>
                  <a:srgbClr val="323232"/>
                </a:solidFill>
                <a:effectLst/>
                <a:latin typeface="Alegreya"/>
              </a:rPr>
              <a:t>Sisyphe, c’est le travailleur d’hier. C’est aussi l’employé, le collaborateur, souvent le cadre, le dirigeant, l’entrepreneur d’aujourd’hui.</a:t>
            </a:r>
            <a:br>
              <a:rPr lang="fr-FR" dirty="0"/>
            </a:br>
            <a:r>
              <a:rPr lang="fr-FR" b="0" i="0" dirty="0">
                <a:solidFill>
                  <a:srgbClr val="323232"/>
                </a:solidFill>
                <a:effectLst/>
                <a:latin typeface="Alegreya"/>
              </a:rPr>
              <a:t>Mais si hier, et c’est toute la démonstration de Camus, on pouvait imaginer Sisyphe heureux, aujourd’hui, parce qu’on a négligé l’essentiel – le sens, la reconnaissance et l’espoir – beaucoup d’entre nous sont malheureux au travail. Aussi malheureux que la pierre que nous roulons. Ouverture à la souffrance, aux risques psychosociaux, à la dépression, au burn­out, parfois même au suicide.</a:t>
            </a:r>
            <a:br>
              <a:rPr lang="fr-FR" dirty="0"/>
            </a:br>
            <a:r>
              <a:rPr lang="fr-FR" b="0" i="0" dirty="0">
                <a:solidFill>
                  <a:srgbClr val="323232"/>
                </a:solidFill>
                <a:effectLst/>
                <a:latin typeface="Alegreya"/>
              </a:rPr>
              <a:t>Un travail qui fait sens, c’est un travail vivant. Un travail qui permet de se reconnaître. Pour reprendre, nous l’avons déjà vu, les termes d’Hannah Arendt, c’est un travail qui me permet d’ajouter quelque chose de moi au monde commun. « Autrement dit que ce qui arrive, m’arrive, parce que je sais le relier à la capacité d’en faire quelque chose ».</a:t>
            </a:r>
            <a:br>
              <a:rPr lang="fr-FR" dirty="0"/>
            </a:br>
            <a:r>
              <a:rPr lang="fr-FR" b="0" i="0" dirty="0">
                <a:solidFill>
                  <a:srgbClr val="323232"/>
                </a:solidFill>
                <a:effectLst/>
                <a:latin typeface="Alegreya"/>
              </a:rPr>
              <a:t>La reconnaissance, c’est également être reconnu. </a:t>
            </a:r>
            <a:endParaRPr lang="fr-FR" dirty="0"/>
          </a:p>
        </p:txBody>
      </p:sp>
      <p:sp>
        <p:nvSpPr>
          <p:cNvPr id="4" name="Espace réservé du numéro de diapositive 3"/>
          <p:cNvSpPr>
            <a:spLocks noGrp="1"/>
          </p:cNvSpPr>
          <p:nvPr>
            <p:ph type="sldNum" sz="quarter" idx="10"/>
          </p:nvPr>
        </p:nvSpPr>
        <p:spPr/>
        <p:txBody>
          <a:bodyPr rtlCol="0"/>
          <a:lstStyle/>
          <a:p>
            <a:pPr rtl="0"/>
            <a:fld id="{C22109BC-39F4-43B1-850C-D5EB0E6480C8}" type="slidenum">
              <a:rPr lang="fr-FR" smtClean="0"/>
              <a:t>1</a:t>
            </a:fld>
            <a:endParaRPr lang="fr-FR"/>
          </a:p>
        </p:txBody>
      </p:sp>
    </p:spTree>
    <p:extLst>
      <p:ext uri="{BB962C8B-B14F-4D97-AF65-F5344CB8AC3E}">
        <p14:creationId xmlns:p14="http://schemas.microsoft.com/office/powerpoint/2010/main" val="4181396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C22109BC-39F4-43B1-850C-D5EB0E6480C8}" type="slidenum">
              <a:rPr lang="fr-FR" smtClean="0"/>
              <a:t>10</a:t>
            </a:fld>
            <a:endParaRPr lang="fr-FR"/>
          </a:p>
        </p:txBody>
      </p:sp>
    </p:spTree>
    <p:extLst>
      <p:ext uri="{BB962C8B-B14F-4D97-AF65-F5344CB8AC3E}">
        <p14:creationId xmlns:p14="http://schemas.microsoft.com/office/powerpoint/2010/main" val="2049260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C22109BC-39F4-43B1-850C-D5EB0E6480C8}" type="slidenum">
              <a:rPr lang="fr-FR" smtClean="0"/>
              <a:t>11</a:t>
            </a:fld>
            <a:endParaRPr lang="fr-FR"/>
          </a:p>
        </p:txBody>
      </p:sp>
    </p:spTree>
    <p:extLst>
      <p:ext uri="{BB962C8B-B14F-4D97-AF65-F5344CB8AC3E}">
        <p14:creationId xmlns:p14="http://schemas.microsoft.com/office/powerpoint/2010/main" val="349471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pPr rtl="0"/>
            <a:fld id="{C22109BC-39F4-43B1-850C-D5EB0E6480C8}" type="slidenum">
              <a:rPr lang="fr-FR" noProof="0" smtClean="0"/>
              <a:t>2</a:t>
            </a:fld>
            <a:endParaRPr lang="fr-FR" noProof="0"/>
          </a:p>
        </p:txBody>
      </p:sp>
    </p:spTree>
    <p:extLst>
      <p:ext uri="{BB962C8B-B14F-4D97-AF65-F5344CB8AC3E}">
        <p14:creationId xmlns:p14="http://schemas.microsoft.com/office/powerpoint/2010/main" val="84555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Aversion pour le risque et l’incertitude.</a:t>
            </a:r>
          </a:p>
          <a:p>
            <a:pPr rtl="0"/>
            <a:endParaRPr lang="fr-FR" dirty="0"/>
          </a:p>
        </p:txBody>
      </p:sp>
      <p:sp>
        <p:nvSpPr>
          <p:cNvPr id="4" name="Espace réservé du numéro de diapositive 3"/>
          <p:cNvSpPr>
            <a:spLocks noGrp="1"/>
          </p:cNvSpPr>
          <p:nvPr>
            <p:ph type="sldNum" sz="quarter" idx="10"/>
          </p:nvPr>
        </p:nvSpPr>
        <p:spPr/>
        <p:txBody>
          <a:bodyPr rtlCol="0"/>
          <a:lstStyle/>
          <a:p>
            <a:pPr rtl="0"/>
            <a:fld id="{C22109BC-39F4-43B1-850C-D5EB0E6480C8}" type="slidenum">
              <a:rPr lang="fr-FR" smtClean="0"/>
              <a:t>3</a:t>
            </a:fld>
            <a:endParaRPr lang="fr-FR"/>
          </a:p>
        </p:txBody>
      </p:sp>
    </p:spTree>
    <p:extLst>
      <p:ext uri="{BB962C8B-B14F-4D97-AF65-F5344CB8AC3E}">
        <p14:creationId xmlns:p14="http://schemas.microsoft.com/office/powerpoint/2010/main" val="338489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dirty="0"/>
              <a:t>Mode de gestion et d’organisation du travail.</a:t>
            </a:r>
          </a:p>
          <a:p>
            <a:pPr rtl="0"/>
            <a:r>
              <a:rPr lang="fr-FR" dirty="0"/>
              <a:t>Dogme de l’efficience et de la performance.</a:t>
            </a:r>
          </a:p>
        </p:txBody>
      </p:sp>
      <p:sp>
        <p:nvSpPr>
          <p:cNvPr id="4" name="Espace réservé du numéro de diapositive 3"/>
          <p:cNvSpPr>
            <a:spLocks noGrp="1"/>
          </p:cNvSpPr>
          <p:nvPr>
            <p:ph type="sldNum" sz="quarter" idx="10"/>
          </p:nvPr>
        </p:nvSpPr>
        <p:spPr/>
        <p:txBody>
          <a:bodyPr rtlCol="0"/>
          <a:lstStyle/>
          <a:p>
            <a:pPr rtl="0"/>
            <a:fld id="{C22109BC-39F4-43B1-850C-D5EB0E6480C8}" type="slidenum">
              <a:rPr lang="fr-FR" smtClean="0"/>
              <a:t>4</a:t>
            </a:fld>
            <a:endParaRPr lang="fr-FR"/>
          </a:p>
        </p:txBody>
      </p:sp>
    </p:spTree>
    <p:extLst>
      <p:ext uri="{BB962C8B-B14F-4D97-AF65-F5344CB8AC3E}">
        <p14:creationId xmlns:p14="http://schemas.microsoft.com/office/powerpoint/2010/main" val="141382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dirty="0"/>
              <a:t>Aujourd’hui, ce n’est plus seulement le quoi, c’est aussi le comment. </a:t>
            </a:r>
          </a:p>
          <a:p>
            <a:pPr rtl="0"/>
            <a:endParaRPr lang="fr-FR" dirty="0"/>
          </a:p>
          <a:p>
            <a:pPr rtl="0"/>
            <a:r>
              <a:rPr lang="fr-FR" dirty="0"/>
              <a:t>En plus de te dire ce que tu dois atteindre, je te dis comment le faire, avec quelles compétences, quelle attitude, quels comportements. Je ne te demande pas de réfléchir, mais d’adhérer et d’agir conformément aux multiples cadres qui entourent l’activité.</a:t>
            </a:r>
          </a:p>
          <a:p>
            <a:pPr rtl="0"/>
            <a:endParaRPr lang="fr-FR" dirty="0"/>
          </a:p>
          <a:p>
            <a:pPr rtl="0"/>
            <a:r>
              <a:rPr lang="fr-FR" dirty="0"/>
              <a:t>Injonction au bonheur et intolérance aux émotions négatives.</a:t>
            </a:r>
          </a:p>
        </p:txBody>
      </p:sp>
      <p:sp>
        <p:nvSpPr>
          <p:cNvPr id="4" name="Espace réservé du numéro de diapositive 3"/>
          <p:cNvSpPr>
            <a:spLocks noGrp="1"/>
          </p:cNvSpPr>
          <p:nvPr>
            <p:ph type="sldNum" sz="quarter" idx="10"/>
          </p:nvPr>
        </p:nvSpPr>
        <p:spPr/>
        <p:txBody>
          <a:bodyPr rtlCol="0"/>
          <a:lstStyle/>
          <a:p>
            <a:pPr rtl="0"/>
            <a:fld id="{C22109BC-39F4-43B1-850C-D5EB0E6480C8}" type="slidenum">
              <a:rPr lang="fr-FR" smtClean="0"/>
              <a:t>5</a:t>
            </a:fld>
            <a:endParaRPr lang="fr-FR"/>
          </a:p>
        </p:txBody>
      </p:sp>
    </p:spTree>
    <p:extLst>
      <p:ext uri="{BB962C8B-B14F-4D97-AF65-F5344CB8AC3E}">
        <p14:creationId xmlns:p14="http://schemas.microsoft.com/office/powerpoint/2010/main" val="343490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latin typeface="Montserrat" panose="00000500000000000000" pitchFamily="50" charset="0"/>
              </a:rPr>
              <a:t>Vision parcellaire et mécaniste de l’organisation.</a:t>
            </a:r>
          </a:p>
          <a:p>
            <a:pPr rtl="0"/>
            <a:endParaRPr lang="fr-FR" dirty="0"/>
          </a:p>
          <a:p>
            <a:pPr rtl="0"/>
            <a:r>
              <a:rPr lang="fr-FR" dirty="0"/>
              <a:t>Se scléroser, se figer.</a:t>
            </a:r>
          </a:p>
          <a:p>
            <a:pPr rtl="0"/>
            <a:endParaRPr lang="fr-FR" dirty="0"/>
          </a:p>
        </p:txBody>
      </p:sp>
      <p:sp>
        <p:nvSpPr>
          <p:cNvPr id="4" name="Espace réservé du numéro de diapositive 3"/>
          <p:cNvSpPr>
            <a:spLocks noGrp="1"/>
          </p:cNvSpPr>
          <p:nvPr>
            <p:ph type="sldNum" sz="quarter" idx="10"/>
          </p:nvPr>
        </p:nvSpPr>
        <p:spPr/>
        <p:txBody>
          <a:bodyPr rtlCol="0"/>
          <a:lstStyle/>
          <a:p>
            <a:pPr rtl="0"/>
            <a:fld id="{C22109BC-39F4-43B1-850C-D5EB0E6480C8}" type="slidenum">
              <a:rPr lang="fr-FR" smtClean="0"/>
              <a:t>6</a:t>
            </a:fld>
            <a:endParaRPr lang="fr-FR"/>
          </a:p>
        </p:txBody>
      </p:sp>
    </p:spTree>
    <p:extLst>
      <p:ext uri="{BB962C8B-B14F-4D97-AF65-F5344CB8AC3E}">
        <p14:creationId xmlns:p14="http://schemas.microsoft.com/office/powerpoint/2010/main" val="198187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dirty="0"/>
              <a:t>Distinction travail utilitaire et travail vivant.</a:t>
            </a:r>
          </a:p>
          <a:p>
            <a:pPr rtl="0"/>
            <a:endParaRPr lang="fr-FR" dirty="0"/>
          </a:p>
          <a:p>
            <a:pPr rtl="0"/>
            <a:r>
              <a:rPr lang="fr-FR" dirty="0"/>
              <a:t>Utilité, contribution, reconnaissance.</a:t>
            </a:r>
          </a:p>
        </p:txBody>
      </p:sp>
      <p:sp>
        <p:nvSpPr>
          <p:cNvPr id="4" name="Espace réservé du numéro de diapositive 3"/>
          <p:cNvSpPr>
            <a:spLocks noGrp="1"/>
          </p:cNvSpPr>
          <p:nvPr>
            <p:ph type="sldNum" sz="quarter" idx="10"/>
          </p:nvPr>
        </p:nvSpPr>
        <p:spPr/>
        <p:txBody>
          <a:bodyPr rtlCol="0"/>
          <a:lstStyle/>
          <a:p>
            <a:pPr rtl="0"/>
            <a:fld id="{C22109BC-39F4-43B1-850C-D5EB0E6480C8}" type="slidenum">
              <a:rPr lang="fr-FR" smtClean="0"/>
              <a:t>7</a:t>
            </a:fld>
            <a:endParaRPr lang="fr-FR"/>
          </a:p>
        </p:txBody>
      </p:sp>
    </p:spTree>
    <p:extLst>
      <p:ext uri="{BB962C8B-B14F-4D97-AF65-F5344CB8AC3E}">
        <p14:creationId xmlns:p14="http://schemas.microsoft.com/office/powerpoint/2010/main" val="13332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dirty="0"/>
              <a:t>Nous n’avons manifestement pas quitté - ou sommes revenus - au temps modernes de Chaplin et continuons à tenter d’adapter l’humain au travail et pas l’inverse.</a:t>
            </a:r>
          </a:p>
          <a:p>
            <a:pPr rtl="0"/>
            <a:endParaRPr lang="fr-FR" dirty="0"/>
          </a:p>
          <a:p>
            <a:pPr rtl="0"/>
            <a:r>
              <a:rPr lang="fr-FR" dirty="0"/>
              <a:t>Parce que nous gardons espoir de traduire nos valeurs et de manifester qui nous sommes au travers de notre activité, nous nous </a:t>
            </a:r>
            <a:r>
              <a:rPr lang="fr-FR" dirty="0" err="1"/>
              <a:t>suradaptons</a:t>
            </a:r>
            <a:r>
              <a:rPr lang="fr-FR" dirty="0"/>
              <a:t>.</a:t>
            </a:r>
          </a:p>
          <a:p>
            <a:pPr rtl="0"/>
            <a:endParaRPr lang="fr-FR" dirty="0"/>
          </a:p>
          <a:p>
            <a:pPr rtl="0"/>
            <a:r>
              <a:rPr lang="fr-FR" dirty="0"/>
              <a:t>Parce que nous ne pouvons nous désintéresser de ce que notre activité produit sans atteinte à notre dimension humaine, nous nous désinvestissons du travail vivant pour nous résoudre au travail utilitaire au mieux (comme dit la génération Z « toucher son salaire et vivre sa vie ailleurs ») ou pour nous consumer d’épuisement, comme les fusibles du système en surtension.</a:t>
            </a:r>
          </a:p>
          <a:p>
            <a:pPr rtl="0"/>
            <a:endParaRPr lang="fr-FR" dirty="0"/>
          </a:p>
        </p:txBody>
      </p:sp>
      <p:sp>
        <p:nvSpPr>
          <p:cNvPr id="4" name="Espace réservé du numéro de diapositive 3"/>
          <p:cNvSpPr>
            <a:spLocks noGrp="1"/>
          </p:cNvSpPr>
          <p:nvPr>
            <p:ph type="sldNum" sz="quarter" idx="10"/>
          </p:nvPr>
        </p:nvSpPr>
        <p:spPr/>
        <p:txBody>
          <a:bodyPr rtlCol="0"/>
          <a:lstStyle/>
          <a:p>
            <a:pPr rtl="0"/>
            <a:fld id="{C22109BC-39F4-43B1-850C-D5EB0E6480C8}" type="slidenum">
              <a:rPr lang="fr-FR" smtClean="0"/>
              <a:t>8</a:t>
            </a:fld>
            <a:endParaRPr lang="fr-FR"/>
          </a:p>
        </p:txBody>
      </p:sp>
    </p:spTree>
    <p:extLst>
      <p:ext uri="{BB962C8B-B14F-4D97-AF65-F5344CB8AC3E}">
        <p14:creationId xmlns:p14="http://schemas.microsoft.com/office/powerpoint/2010/main" val="356399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C22109BC-39F4-43B1-850C-D5EB0E6480C8}" type="slidenum">
              <a:rPr lang="fr-FR" smtClean="0"/>
              <a:t>9</a:t>
            </a:fld>
            <a:endParaRPr lang="fr-FR"/>
          </a:p>
        </p:txBody>
      </p:sp>
    </p:spTree>
    <p:extLst>
      <p:ext uri="{BB962C8B-B14F-4D97-AF65-F5344CB8AC3E}">
        <p14:creationId xmlns:p14="http://schemas.microsoft.com/office/powerpoint/2010/main" val="356397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126770-6622-450D-A1F3-BC241C88D6CB}"/>
              </a:ext>
            </a:extLst>
          </p:cNvPr>
          <p:cNvSpPr>
            <a:spLocks noGrp="1"/>
          </p:cNvSpPr>
          <p:nvPr>
            <p:ph idx="1" hasCustomPrompt="1"/>
          </p:nvPr>
        </p:nvSpPr>
        <p:spPr>
          <a:xfrm>
            <a:off x="1104900" y="1352550"/>
            <a:ext cx="10248899" cy="482441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Ovale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8" name="Ovale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9" name="Ovale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sz="2700" noProof="0"/>
          </a:p>
        </p:txBody>
      </p:sp>
      <p:sp>
        <p:nvSpPr>
          <p:cNvPr id="10" name="Ovale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11" name="Forme libre : Form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Forme libre : Form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Titre 13">
            <a:extLst>
              <a:ext uri="{FF2B5EF4-FFF2-40B4-BE49-F238E27FC236}">
                <a16:creationId xmlns:a16="http://schemas.microsoft.com/office/drawing/2014/main" id="{EAF2EDC5-8FCA-8543-8C1F-688DA6DC9B9D}"/>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296687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ide ">
    <p:spTree>
      <p:nvGrpSpPr>
        <p:cNvPr id="1" name=""/>
        <p:cNvGrpSpPr/>
        <p:nvPr/>
      </p:nvGrpSpPr>
      <p:grpSpPr>
        <a:xfrm>
          <a:off x="0" y="0"/>
          <a:ext cx="0" cy="0"/>
          <a:chOff x="0" y="0"/>
          <a:chExt cx="0" cy="0"/>
        </a:xfrm>
      </p:grpSpPr>
      <p:sp>
        <p:nvSpPr>
          <p:cNvPr id="3" name="Espace réservé d’image 2">
            <a:extLst>
              <a:ext uri="{FF2B5EF4-FFF2-40B4-BE49-F238E27FC236}">
                <a16:creationId xmlns:a16="http://schemas.microsoft.com/office/drawing/2014/main" id="{DE635FD8-712D-4EE2-A5B6-3DD8DE9C25E9}"/>
              </a:ext>
            </a:extLst>
          </p:cNvPr>
          <p:cNvSpPr>
            <a:spLocks noGrp="1"/>
          </p:cNvSpPr>
          <p:nvPr>
            <p:ph type="pic" sz="quarter" idx="10" hasCustomPrompt="1"/>
          </p:nvPr>
        </p:nvSpPr>
        <p:spPr>
          <a:xfrm>
            <a:off x="1104900" y="0"/>
            <a:ext cx="11087100" cy="6858000"/>
          </a:xfrm>
        </p:spPr>
        <p:txBody>
          <a:bodyPr rtlCol="0"/>
          <a:lstStyle/>
          <a:p>
            <a:pPr rtl="0"/>
            <a:r>
              <a:rPr lang="fr-FR" noProof="0"/>
              <a:t>Cliquez sur l’icône pour ajouter une image</a:t>
            </a:r>
          </a:p>
        </p:txBody>
      </p:sp>
      <p:sp>
        <p:nvSpPr>
          <p:cNvPr id="5" name="Titre 4">
            <a:extLst>
              <a:ext uri="{FF2B5EF4-FFF2-40B4-BE49-F238E27FC236}">
                <a16:creationId xmlns:a16="http://schemas.microsoft.com/office/drawing/2014/main" id="{BAB3F602-0F3F-45E1-BDB9-44D57F6096E3}"/>
              </a:ext>
            </a:extLst>
          </p:cNvPr>
          <p:cNvSpPr>
            <a:spLocks noGrp="1"/>
          </p:cNvSpPr>
          <p:nvPr>
            <p:ph type="title" hasCustomPrompt="1"/>
          </p:nvPr>
        </p:nvSpPr>
        <p:spPr>
          <a:xfrm>
            <a:off x="9385986" y="853066"/>
            <a:ext cx="2097590" cy="1331680"/>
          </a:xfrm>
        </p:spPr>
        <p:txBody>
          <a:bodyPr rtlCol="0">
            <a:normAutofit/>
          </a:bodyPr>
          <a:lstStyle>
            <a:lvl1pPr algn="ctr">
              <a:defRPr sz="2800"/>
            </a:lvl1pPr>
          </a:lstStyle>
          <a:p>
            <a:pPr rtl="0"/>
            <a:r>
              <a:rPr lang="fr-FR" noProof="0"/>
              <a:t>Légende</a:t>
            </a:r>
          </a:p>
        </p:txBody>
      </p:sp>
    </p:spTree>
    <p:extLst>
      <p:ext uri="{BB962C8B-B14F-4D97-AF65-F5344CB8AC3E}">
        <p14:creationId xmlns:p14="http://schemas.microsoft.com/office/powerpoint/2010/main" val="106546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EA32EE4F-6B2E-4FCC-BC34-5BF831F90260}"/>
              </a:ext>
            </a:extLst>
          </p:cNvPr>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Ovale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66" name="Ovale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sz="2700" noProof="0"/>
          </a:p>
        </p:txBody>
      </p:sp>
      <p:sp>
        <p:nvSpPr>
          <p:cNvPr id="35" name="Ovale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18" name="Forme libre : Forme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Forme libre : Forme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rtl="0">
              <a:lnSpc>
                <a:spcPct val="100000"/>
              </a:lnSpc>
              <a:spcBef>
                <a:spcPts val="0"/>
              </a:spcBef>
              <a:buFont typeface="Arial" panose="020B0604020202020204" pitchFamily="34" charset="0"/>
            </a:pPr>
            <a:r>
              <a:rPr lang="fr-FR" noProof="0"/>
              <a:t>Modifiez le style du titre</a:t>
            </a:r>
          </a:p>
        </p:txBody>
      </p:sp>
      <p:sp>
        <p:nvSpPr>
          <p:cNvPr id="6" name="Rectangle 5">
            <a:extLst>
              <a:ext uri="{FF2B5EF4-FFF2-40B4-BE49-F238E27FC236}">
                <a16:creationId xmlns:a16="http://schemas.microsoft.com/office/drawing/2014/main" id="{9F3A5C24-92D8-4CC1-AF50-F29B9C30BDBB}"/>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Espace réservé du texte 2">
            <a:extLst>
              <a:ext uri="{FF2B5EF4-FFF2-40B4-BE49-F238E27FC236}">
                <a16:creationId xmlns:a16="http://schemas.microsoft.com/office/drawing/2014/main" id="{89F459E6-70DE-4FF8-AD0C-1B49B34CF781}"/>
              </a:ext>
            </a:extLst>
          </p:cNvPr>
          <p:cNvSpPr>
            <a:spLocks noGrp="1"/>
          </p:cNvSpPr>
          <p:nvPr>
            <p:ph type="body" idx="1" hasCustomPrompt="1"/>
          </p:nvPr>
        </p:nvSpPr>
        <p:spPr>
          <a:xfrm>
            <a:off x="1533143" y="2888791"/>
            <a:ext cx="4562856" cy="2410459"/>
          </a:xfrm>
        </p:spPr>
        <p:txBody>
          <a:bodyPr vert="horz" lIns="91440" tIns="73152" rIns="91440" bIns="45720" rtlCol="0">
            <a:noAutofit/>
          </a:bodyPr>
          <a:lstStyle>
            <a:lvl1pPr marL="0" indent="0" algn="l">
              <a:buNone/>
              <a:defRPr lang="en-US" sz="1400" b="0" i="0" baseline="0">
                <a:effectLst/>
              </a:defRPr>
            </a:lvl1pPr>
          </a:lstStyle>
          <a:p>
            <a:pPr marL="228600" lvl="0" indent="-228600" rtl="0">
              <a:lnSpc>
                <a:spcPct val="145000"/>
              </a:lnSpc>
              <a:spcBef>
                <a:spcPts val="0"/>
              </a:spcBef>
            </a:pPr>
            <a:r>
              <a:rPr lang="fr-FR" noProof="0"/>
              <a:t>Modifiez les styles du texte</a:t>
            </a:r>
          </a:p>
        </p:txBody>
      </p:sp>
    </p:spTree>
    <p:extLst>
      <p:ext uri="{BB962C8B-B14F-4D97-AF65-F5344CB8AC3E}">
        <p14:creationId xmlns:p14="http://schemas.microsoft.com/office/powerpoint/2010/main" val="23697507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7" name="Ovale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8" name="Ovale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9" name="Ovale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sz="2700" noProof="0"/>
          </a:p>
        </p:txBody>
      </p:sp>
      <p:sp>
        <p:nvSpPr>
          <p:cNvPr id="10" name="Ovale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11" name="Forme libre : Form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Forme libre : Form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Titre 13">
            <a:extLst>
              <a:ext uri="{FF2B5EF4-FFF2-40B4-BE49-F238E27FC236}">
                <a16:creationId xmlns:a16="http://schemas.microsoft.com/office/drawing/2014/main" id="{EAF2EDC5-8FCA-8543-8C1F-688DA6DC9B9D}"/>
              </a:ext>
            </a:extLst>
          </p:cNvPr>
          <p:cNvSpPr>
            <a:spLocks noGrp="1"/>
          </p:cNvSpPr>
          <p:nvPr>
            <p:ph type="title"/>
          </p:nvPr>
        </p:nvSpPr>
        <p:spPr/>
        <p:txBody>
          <a:bodyPr rtlCol="0"/>
          <a:lstStyle/>
          <a:p>
            <a:pPr rtl="0"/>
            <a:r>
              <a:rPr lang="fr-FR" noProof="0"/>
              <a:t>Modifiez le style du titre</a:t>
            </a:r>
          </a:p>
        </p:txBody>
      </p:sp>
      <p:sp>
        <p:nvSpPr>
          <p:cNvPr id="13" name="Espace réservé du contenu 2">
            <a:extLst>
              <a:ext uri="{FF2B5EF4-FFF2-40B4-BE49-F238E27FC236}">
                <a16:creationId xmlns:a16="http://schemas.microsoft.com/office/drawing/2014/main" id="{28B56F67-6D31-4B9E-8530-E063E5785A3B}"/>
              </a:ext>
            </a:extLst>
          </p:cNvPr>
          <p:cNvSpPr>
            <a:spLocks noGrp="1"/>
          </p:cNvSpPr>
          <p:nvPr>
            <p:ph sz="half" idx="1" hasCustomPrompt="1"/>
          </p:nvPr>
        </p:nvSpPr>
        <p:spPr>
          <a:xfrm>
            <a:off x="1104900" y="1338606"/>
            <a:ext cx="4914900" cy="483835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5" name="Espace réservé du contenu 3">
            <a:extLst>
              <a:ext uri="{FF2B5EF4-FFF2-40B4-BE49-F238E27FC236}">
                <a16:creationId xmlns:a16="http://schemas.microsoft.com/office/drawing/2014/main" id="{69E53391-9670-4404-BC42-063A6EC48EAA}"/>
              </a:ext>
            </a:extLst>
          </p:cNvPr>
          <p:cNvSpPr>
            <a:spLocks noGrp="1"/>
          </p:cNvSpPr>
          <p:nvPr>
            <p:ph sz="half" idx="2" hasCustomPrompt="1"/>
          </p:nvPr>
        </p:nvSpPr>
        <p:spPr>
          <a:xfrm>
            <a:off x="6172202" y="1338606"/>
            <a:ext cx="5181598" cy="4838357"/>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95075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7" name="Ovale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8" name="Ovale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9" name="Ovale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sz="2700" noProof="0"/>
          </a:p>
        </p:txBody>
      </p:sp>
      <p:sp>
        <p:nvSpPr>
          <p:cNvPr id="10" name="Ovale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11" name="Forme libre : Form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Forme libre : Form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Titre 13">
            <a:extLst>
              <a:ext uri="{FF2B5EF4-FFF2-40B4-BE49-F238E27FC236}">
                <a16:creationId xmlns:a16="http://schemas.microsoft.com/office/drawing/2014/main" id="{EAF2EDC5-8FCA-8543-8C1F-688DA6DC9B9D}"/>
              </a:ext>
            </a:extLst>
          </p:cNvPr>
          <p:cNvSpPr>
            <a:spLocks noGrp="1"/>
          </p:cNvSpPr>
          <p:nvPr>
            <p:ph type="title"/>
          </p:nvPr>
        </p:nvSpPr>
        <p:spPr/>
        <p:txBody>
          <a:bodyPr rtlCol="0"/>
          <a:lstStyle/>
          <a:p>
            <a:pPr rtl="0"/>
            <a:r>
              <a:rPr lang="fr-FR" noProof="0"/>
              <a:t>Modifiez le style du titre</a:t>
            </a:r>
          </a:p>
        </p:txBody>
      </p:sp>
      <p:sp>
        <p:nvSpPr>
          <p:cNvPr id="16" name="Espace réservé du texte 2">
            <a:extLst>
              <a:ext uri="{FF2B5EF4-FFF2-40B4-BE49-F238E27FC236}">
                <a16:creationId xmlns:a16="http://schemas.microsoft.com/office/drawing/2014/main" id="{9473839A-0FBA-4FFD-963E-C459DBF0194B}"/>
              </a:ext>
            </a:extLst>
          </p:cNvPr>
          <p:cNvSpPr>
            <a:spLocks noGrp="1"/>
          </p:cNvSpPr>
          <p:nvPr>
            <p:ph type="body" idx="1" hasCustomPrompt="1"/>
          </p:nvPr>
        </p:nvSpPr>
        <p:spPr>
          <a:xfrm>
            <a:off x="1104900" y="1341797"/>
            <a:ext cx="4892675"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7" name="Espace réservé du contenu 3">
            <a:extLst>
              <a:ext uri="{FF2B5EF4-FFF2-40B4-BE49-F238E27FC236}">
                <a16:creationId xmlns:a16="http://schemas.microsoft.com/office/drawing/2014/main" id="{780A680B-0184-4FD9-B262-BC525F0FE003}"/>
              </a:ext>
            </a:extLst>
          </p:cNvPr>
          <p:cNvSpPr>
            <a:spLocks noGrp="1"/>
          </p:cNvSpPr>
          <p:nvPr>
            <p:ph sz="half" idx="2" hasCustomPrompt="1"/>
          </p:nvPr>
        </p:nvSpPr>
        <p:spPr>
          <a:xfrm>
            <a:off x="1104900" y="2308409"/>
            <a:ext cx="4892675" cy="3881254"/>
          </a:xfrm>
        </p:spPr>
        <p:txBody>
          <a:bodyPr rtlCol="0">
            <a:normAutofit/>
          </a:bodyPr>
          <a:lstStyle>
            <a:lvl1pPr>
              <a:defRPr sz="2400"/>
            </a:lvl1pPr>
            <a:lvl2pPr>
              <a:defRPr sz="2000"/>
            </a:lvl2pPr>
            <a:lvl3pPr>
              <a:defRPr sz="1800"/>
            </a:lvl3pPr>
            <a:lvl4pPr>
              <a:defRPr sz="1600"/>
            </a:lvl4pPr>
            <a:lvl5pPr>
              <a:defRPr sz="16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8" name="Espace réservé du texte 4">
            <a:extLst>
              <a:ext uri="{FF2B5EF4-FFF2-40B4-BE49-F238E27FC236}">
                <a16:creationId xmlns:a16="http://schemas.microsoft.com/office/drawing/2014/main" id="{2BB13104-4CA8-41CF-97D3-CC8715182B0E}"/>
              </a:ext>
            </a:extLst>
          </p:cNvPr>
          <p:cNvSpPr>
            <a:spLocks noGrp="1"/>
          </p:cNvSpPr>
          <p:nvPr>
            <p:ph type="body" sz="quarter" idx="3" hasCustomPrompt="1"/>
          </p:nvPr>
        </p:nvSpPr>
        <p:spPr>
          <a:xfrm>
            <a:off x="6194426" y="1341797"/>
            <a:ext cx="5160961"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9" name="Espace réservé du contenu 5">
            <a:extLst>
              <a:ext uri="{FF2B5EF4-FFF2-40B4-BE49-F238E27FC236}">
                <a16:creationId xmlns:a16="http://schemas.microsoft.com/office/drawing/2014/main" id="{F6A37A72-F47E-45B8-B790-D1444B002380}"/>
              </a:ext>
            </a:extLst>
          </p:cNvPr>
          <p:cNvSpPr>
            <a:spLocks noGrp="1"/>
          </p:cNvSpPr>
          <p:nvPr>
            <p:ph sz="quarter" idx="4" hasCustomPrompt="1"/>
          </p:nvPr>
        </p:nvSpPr>
        <p:spPr>
          <a:xfrm>
            <a:off x="6194426" y="2308409"/>
            <a:ext cx="5160962" cy="3881254"/>
          </a:xfrm>
        </p:spPr>
        <p:txBody>
          <a:bodyPr rtlCol="0">
            <a:normAutofit/>
          </a:bodyPr>
          <a:lstStyle>
            <a:lvl1pPr>
              <a:defRPr sz="2400"/>
            </a:lvl1pPr>
            <a:lvl2pPr>
              <a:defRPr sz="2000"/>
            </a:lvl2pPr>
            <a:lvl3pPr>
              <a:defRPr sz="1800"/>
            </a:lvl3pPr>
            <a:lvl4pPr>
              <a:defRPr sz="1600"/>
            </a:lvl4pPr>
            <a:lvl5pPr>
              <a:defRPr sz="16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16796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7" name="Ovale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8" name="Ovale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9" name="Ovale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sz="2700" noProof="0"/>
          </a:p>
        </p:txBody>
      </p:sp>
      <p:sp>
        <p:nvSpPr>
          <p:cNvPr id="10" name="Ovale 9">
            <a:extLst>
              <a:ext uri="{FF2B5EF4-FFF2-40B4-BE49-F238E27FC236}">
                <a16:creationId xmlns:a16="http://schemas.microsoft.com/office/drawing/2014/main" id="{12BAE379-8BA3-4C38-80B9-F6ECE8575046}"/>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11" name="Forme libre : Form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Forme libre : Form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Titre 1">
            <a:extLst>
              <a:ext uri="{FF2B5EF4-FFF2-40B4-BE49-F238E27FC236}">
                <a16:creationId xmlns:a16="http://schemas.microsoft.com/office/drawing/2014/main" id="{34A57A7D-E285-478E-A8B6-10716A7A7E88}"/>
              </a:ext>
            </a:extLst>
          </p:cNvPr>
          <p:cNvSpPr>
            <a:spLocks noGrp="1"/>
          </p:cNvSpPr>
          <p:nvPr>
            <p:ph type="title"/>
          </p:nvPr>
        </p:nvSpPr>
        <p:spPr>
          <a:xfrm>
            <a:off x="1104900" y="457200"/>
            <a:ext cx="3667125" cy="1600200"/>
          </a:xfrm>
        </p:spPr>
        <p:txBody>
          <a:bodyPr rtlCol="0" anchor="b"/>
          <a:lstStyle>
            <a:lvl1pPr>
              <a:defRPr sz="3200"/>
            </a:lvl1pPr>
          </a:lstStyle>
          <a:p>
            <a:pPr rtl="0"/>
            <a:r>
              <a:rPr lang="fr-FR" noProof="0"/>
              <a:t>Modifiez le style du titre</a:t>
            </a:r>
          </a:p>
        </p:txBody>
      </p:sp>
      <p:sp>
        <p:nvSpPr>
          <p:cNvPr id="15" name="Espace réservé du texte 3">
            <a:extLst>
              <a:ext uri="{FF2B5EF4-FFF2-40B4-BE49-F238E27FC236}">
                <a16:creationId xmlns:a16="http://schemas.microsoft.com/office/drawing/2014/main" id="{02638390-43F5-47D5-BE57-D060C6E9EBD1}"/>
              </a:ext>
            </a:extLst>
          </p:cNvPr>
          <p:cNvSpPr>
            <a:spLocks noGrp="1"/>
          </p:cNvSpPr>
          <p:nvPr>
            <p:ph type="body" sz="half" idx="2" hasCustomPrompt="1"/>
          </p:nvPr>
        </p:nvSpPr>
        <p:spPr>
          <a:xfrm>
            <a:off x="1104900" y="2057400"/>
            <a:ext cx="3667125"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6" name="Espace réservé du contenu 2">
            <a:extLst>
              <a:ext uri="{FF2B5EF4-FFF2-40B4-BE49-F238E27FC236}">
                <a16:creationId xmlns:a16="http://schemas.microsoft.com/office/drawing/2014/main" id="{366B2167-56BA-4D43-889D-FD798AA1F6DE}"/>
              </a:ext>
            </a:extLst>
          </p:cNvPr>
          <p:cNvSpPr>
            <a:spLocks noGrp="1"/>
          </p:cNvSpPr>
          <p:nvPr>
            <p:ph idx="1" hasCustomPrompt="1"/>
          </p:nvPr>
        </p:nvSpPr>
        <p:spPr>
          <a:xfrm>
            <a:off x="4990896" y="457201"/>
            <a:ext cx="6364492"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280359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7" name="Ovale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8" name="Ovale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9" name="Ovale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sz="2700" noProof="0"/>
          </a:p>
        </p:txBody>
      </p:sp>
      <p:sp>
        <p:nvSpPr>
          <p:cNvPr id="10" name="Ovale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11" name="Forme libre : Form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Forme libre : Form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Titre 13">
            <a:extLst>
              <a:ext uri="{FF2B5EF4-FFF2-40B4-BE49-F238E27FC236}">
                <a16:creationId xmlns:a16="http://schemas.microsoft.com/office/drawing/2014/main" id="{EAF2EDC5-8FCA-8543-8C1F-688DA6DC9B9D}"/>
              </a:ext>
            </a:extLst>
          </p:cNvPr>
          <p:cNvSpPr>
            <a:spLocks noGrp="1"/>
          </p:cNvSpPr>
          <p:nvPr>
            <p:ph type="title"/>
          </p:nvPr>
        </p:nvSpPr>
        <p:spPr/>
        <p:txBody>
          <a:bodyPr rtlCol="0"/>
          <a:lstStyle/>
          <a:p>
            <a:pPr rtl="0"/>
            <a:r>
              <a:rPr lang="fr-FR" noProof="0"/>
              <a:t>Modifiez le style du titre</a:t>
            </a:r>
          </a:p>
        </p:txBody>
      </p:sp>
      <p:sp>
        <p:nvSpPr>
          <p:cNvPr id="2" name="Espace réservé du pied de page 1">
            <a:extLst>
              <a:ext uri="{FF2B5EF4-FFF2-40B4-BE49-F238E27FC236}">
                <a16:creationId xmlns:a16="http://schemas.microsoft.com/office/drawing/2014/main" id="{CBD8003D-13A7-4986-AB10-F4984336278D}"/>
              </a:ext>
            </a:extLst>
          </p:cNvPr>
          <p:cNvSpPr>
            <a:spLocks noGrp="1"/>
          </p:cNvSpPr>
          <p:nvPr>
            <p:ph type="ftr" sz="quarter" idx="10"/>
          </p:nvPr>
        </p:nvSpPr>
        <p:spPr>
          <a:xfrm>
            <a:off x="838200" y="6356350"/>
            <a:ext cx="4114800" cy="365125"/>
          </a:xfrm>
        </p:spPr>
        <p:txBody>
          <a:bodyPr rtlCol="0"/>
          <a:lstStyle>
            <a:lvl1pPr>
              <a:defRPr sz="1000">
                <a:latin typeface="Montserrat" panose="00000500000000000000" pitchFamily="50" charset="0"/>
              </a:defRPr>
            </a:lvl1pPr>
          </a:lstStyle>
          <a:p>
            <a:endParaRPr lang="fr-FR"/>
          </a:p>
        </p:txBody>
      </p:sp>
    </p:spTree>
    <p:extLst>
      <p:ext uri="{BB962C8B-B14F-4D97-AF65-F5344CB8AC3E}">
        <p14:creationId xmlns:p14="http://schemas.microsoft.com/office/powerpoint/2010/main" val="86716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7" name="Ovale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8" name="Ovale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9" name="Ovale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sz="2700" noProof="0"/>
          </a:p>
        </p:txBody>
      </p:sp>
      <p:sp>
        <p:nvSpPr>
          <p:cNvPr id="10" name="Ovale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11" name="Forme libre : Form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2" name="Forme libre : Form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256834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7" name="Titre 2"/>
          <p:cNvSpPr>
            <a:spLocks noGrp="1"/>
          </p:cNvSpPr>
          <p:nvPr>
            <p:ph type="title" hasCustomPrompt="1"/>
          </p:nvPr>
        </p:nvSpPr>
        <p:spPr>
          <a:xfrm>
            <a:off x="1104900" y="1979630"/>
            <a:ext cx="10668000" cy="2969443"/>
          </a:xfrm>
          <a:prstGeom prst="rect">
            <a:avLst/>
          </a:prstGeom>
          <a:effectLst/>
        </p:spPr>
        <p:txBody>
          <a:bodyPr tIns="0" bIns="91440" rtlCol="0" anchor="ctr" anchorCtr="0">
            <a:normAutofit/>
          </a:bodyPr>
          <a:lstStyle>
            <a:lvl1pPr algn="ctr">
              <a:lnSpc>
                <a:spcPct val="150000"/>
              </a:lnSpc>
              <a:defRPr sz="9000" kern="3000" spc="2000" baseline="0"/>
            </a:lvl1pPr>
          </a:lstStyle>
          <a:p>
            <a:pPr rtl="0"/>
            <a:r>
              <a:rPr lang="fr-FR" noProof="0" dirty="0"/>
              <a:t>TITRE ICI</a:t>
            </a:r>
          </a:p>
        </p:txBody>
      </p:sp>
      <p:sp>
        <p:nvSpPr>
          <p:cNvPr id="2" name="Ovale 1"/>
          <p:cNvSpPr/>
          <p:nvPr/>
        </p:nvSpPr>
        <p:spPr>
          <a:xfrm>
            <a:off x="3286230" y="1013975"/>
            <a:ext cx="1998483" cy="1987966"/>
          </a:xfrm>
          <a:prstGeom prst="ellipse">
            <a:avLst/>
          </a:prstGeom>
          <a:solidFill>
            <a:srgbClr val="009BA4">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8" name="Ovale 7"/>
          <p:cNvSpPr/>
          <p:nvPr/>
        </p:nvSpPr>
        <p:spPr>
          <a:xfrm>
            <a:off x="1850966" y="5930618"/>
            <a:ext cx="535937" cy="533117"/>
          </a:xfrm>
          <a:prstGeom prst="ellipse">
            <a:avLst/>
          </a:prstGeom>
          <a:solidFill>
            <a:srgbClr val="00E3D9">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9" name="Ovale 8"/>
          <p:cNvSpPr/>
          <p:nvPr/>
        </p:nvSpPr>
        <p:spPr>
          <a:xfrm>
            <a:off x="1526768" y="3429000"/>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sz="2700" noProof="0"/>
          </a:p>
        </p:txBody>
      </p:sp>
      <p:sp>
        <p:nvSpPr>
          <p:cNvPr id="10" name="Ovale 9"/>
          <p:cNvSpPr/>
          <p:nvPr/>
        </p:nvSpPr>
        <p:spPr>
          <a:xfrm>
            <a:off x="3120076" y="1119481"/>
            <a:ext cx="4749538" cy="4724544"/>
          </a:xfrm>
          <a:prstGeom prst="ellipse">
            <a:avLst/>
          </a:prstGeom>
          <a:noFill/>
          <a:ln w="3175">
            <a:solidFill>
              <a:schemeClr val="tx1">
                <a:alpha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12" name="Ovale 11"/>
          <p:cNvSpPr/>
          <p:nvPr/>
        </p:nvSpPr>
        <p:spPr>
          <a:xfrm>
            <a:off x="1526769" y="1668430"/>
            <a:ext cx="3610841" cy="3591839"/>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fr-FR" sz="2700" noProof="0"/>
          </a:p>
        </p:txBody>
      </p:sp>
      <p:sp>
        <p:nvSpPr>
          <p:cNvPr id="17" name="Ovale 16"/>
          <p:cNvSpPr/>
          <p:nvPr userDrawn="1"/>
        </p:nvSpPr>
        <p:spPr>
          <a:xfrm>
            <a:off x="1526768" y="3429000"/>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fr-FR" sz="2700" noProof="0"/>
          </a:p>
        </p:txBody>
      </p:sp>
      <p:sp>
        <p:nvSpPr>
          <p:cNvPr id="18" name="Forme libre : Forme 17">
            <a:extLst>
              <a:ext uri="{FF2B5EF4-FFF2-40B4-BE49-F238E27FC236}">
                <a16:creationId xmlns:a16="http://schemas.microsoft.com/office/drawing/2014/main" id="{4703ED78-9792-4917-9463-BAE14924155A}"/>
              </a:ext>
            </a:extLst>
          </p:cNvPr>
          <p:cNvSpPr/>
          <p:nvPr userDrawn="1"/>
        </p:nvSpPr>
        <p:spPr>
          <a:xfrm rot="10800000">
            <a:off x="8439878" y="5869150"/>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rgbClr val="0092C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Forme libre : Forme 18">
            <a:extLst>
              <a:ext uri="{FF2B5EF4-FFF2-40B4-BE49-F238E27FC236}">
                <a16:creationId xmlns:a16="http://schemas.microsoft.com/office/drawing/2014/main" id="{6CB0B64F-356D-4C37-BDB5-3CB1B066C4C9}"/>
              </a:ext>
            </a:extLst>
          </p:cNvPr>
          <p:cNvSpPr/>
          <p:nvPr userDrawn="1"/>
        </p:nvSpPr>
        <p:spPr>
          <a:xfrm>
            <a:off x="1104900" y="-9056"/>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Sous-titre 2">
            <a:extLst>
              <a:ext uri="{FF2B5EF4-FFF2-40B4-BE49-F238E27FC236}">
                <a16:creationId xmlns:a16="http://schemas.microsoft.com/office/drawing/2014/main" id="{742D2790-EA30-4E0B-B8F3-16FBA340C5A6}"/>
              </a:ext>
            </a:extLst>
          </p:cNvPr>
          <p:cNvSpPr>
            <a:spLocks noGrp="1"/>
          </p:cNvSpPr>
          <p:nvPr>
            <p:ph type="subTitle" idx="1" hasCustomPrompt="1"/>
          </p:nvPr>
        </p:nvSpPr>
        <p:spPr>
          <a:xfrm>
            <a:off x="1104900" y="4528489"/>
            <a:ext cx="10668000" cy="853179"/>
          </a:xfrm>
        </p:spPr>
        <p:txBody>
          <a:bodyPr vert="horz" lIns="0" tIns="45720" rIns="0" bIns="45720" rtlCol="0">
            <a:noAutofit/>
          </a:bodyPr>
          <a:lstStyle>
            <a:lvl1pPr marL="0" indent="0" algn="ctr">
              <a:buNone/>
              <a:defRPr lang="en-US" sz="3200" spc="600">
                <a:solidFill>
                  <a:srgbClr val="2F3342"/>
                </a:solidFill>
              </a:defRPr>
            </a:lvl1pPr>
          </a:lstStyle>
          <a:p>
            <a:pPr marL="228600" lvl="0" indent="-228600" algn="ctr" rtl="0"/>
            <a:r>
              <a:rPr lang="fr-FR" noProof="0" dirty="0"/>
              <a:t>CLIQUEZ POUR MODIFIER LE STYLE DES SOUS-TITRES DU MASQUE</a:t>
            </a:r>
          </a:p>
        </p:txBody>
      </p:sp>
    </p:spTree>
    <p:extLst>
      <p:ext uri="{BB962C8B-B14F-4D97-AF65-F5344CB8AC3E}">
        <p14:creationId xmlns:p14="http://schemas.microsoft.com/office/powerpoint/2010/main" val="321784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ED01DAC-95B2-4F9E-A9B4-92382F943753}"/>
              </a:ext>
            </a:extLst>
          </p:cNvPr>
          <p:cNvSpPr>
            <a:spLocks noGrp="1"/>
          </p:cNvSpPr>
          <p:nvPr>
            <p:ph type="title"/>
          </p:nvPr>
        </p:nvSpPr>
        <p:spPr>
          <a:xfrm>
            <a:off x="1104900" y="365125"/>
            <a:ext cx="10248899" cy="703279"/>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B7D57AA7-D108-4C6F-9455-5A9AC5F7DB73}"/>
              </a:ext>
            </a:extLst>
          </p:cNvPr>
          <p:cNvSpPr>
            <a:spLocks noGrp="1"/>
          </p:cNvSpPr>
          <p:nvPr>
            <p:ph type="body" idx="1"/>
          </p:nvPr>
        </p:nvSpPr>
        <p:spPr>
          <a:xfrm>
            <a:off x="1104900" y="1825625"/>
            <a:ext cx="10248899"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a:extLst>
              <a:ext uri="{FF2B5EF4-FFF2-40B4-BE49-F238E27FC236}">
                <a16:creationId xmlns:a16="http://schemas.microsoft.com/office/drawing/2014/main" id="{E3BBCC2B-A9FA-4472-8509-74B42C12A856}"/>
              </a:ext>
            </a:extLst>
          </p:cNvPr>
          <p:cNvSpPr>
            <a:spLocks noGrp="1"/>
          </p:cNvSpPr>
          <p:nvPr>
            <p:ph type="ftr" sz="quarter" idx="3"/>
          </p:nvPr>
        </p:nvSpPr>
        <p:spPr>
          <a:xfrm>
            <a:off x="1095375" y="6346825"/>
            <a:ext cx="4114800" cy="365125"/>
          </a:xfrm>
          <a:prstGeom prst="rect">
            <a:avLst/>
          </a:prstGeom>
        </p:spPr>
        <p:txBody>
          <a:bodyPr vert="horz" lIns="91440" tIns="45720" rIns="91440" bIns="45720" rtlCol="0" anchor="ctr"/>
          <a:lstStyle>
            <a:lvl1pPr algn="ctr">
              <a:defRPr sz="1000">
                <a:solidFill>
                  <a:schemeClr val="tx1">
                    <a:tint val="75000"/>
                  </a:schemeClr>
                </a:solidFill>
                <a:latin typeface="Montserrat" panose="00000500000000000000" pitchFamily="50" charset="0"/>
              </a:defRPr>
            </a:lvl1pPr>
          </a:lstStyle>
          <a:p>
            <a:endParaRPr lang="fr-FR" dirty="0"/>
          </a:p>
        </p:txBody>
      </p:sp>
      <p:cxnSp>
        <p:nvCxnSpPr>
          <p:cNvPr id="13" name="Connecteur droit 12">
            <a:extLst>
              <a:ext uri="{FF2B5EF4-FFF2-40B4-BE49-F238E27FC236}">
                <a16:creationId xmlns:a16="http://schemas.microsoft.com/office/drawing/2014/main" id="{1BD32F58-EB48-4836-BA45-971BA1AA1608}"/>
              </a:ext>
            </a:extLst>
          </p:cNvPr>
          <p:cNvCxnSpPr/>
          <p:nvPr userDrawn="1"/>
        </p:nvCxnSpPr>
        <p:spPr>
          <a:xfrm>
            <a:off x="559704" y="553721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Forme 61">
            <a:extLst>
              <a:ext uri="{FF2B5EF4-FFF2-40B4-BE49-F238E27FC236}">
                <a16:creationId xmlns:a16="http://schemas.microsoft.com/office/drawing/2014/main" id="{9DA099E0-27DA-42BD-9D42-E4CA07B78FDD}"/>
              </a:ext>
            </a:extLst>
          </p:cNvPr>
          <p:cNvSpPr/>
          <p:nvPr userDrawn="1"/>
        </p:nvSpPr>
        <p:spPr>
          <a:xfrm rot="16200000">
            <a:off x="-1548505" y="3225098"/>
            <a:ext cx="4216420" cy="407804"/>
          </a:xfrm>
          <a:prstGeom prst="rect">
            <a:avLst/>
          </a:prstGeom>
          <a:ln w="3175">
            <a:miter lim="400000"/>
          </a:ln>
          <a:extLst>
            <a:ext uri="{C572A759-6A51-4108-AA02-DFA0A04FC94B}">
              <ma14:wrappingTextBoxFlag xmlns="" xmlns:ma14="http://schemas.microsoft.com/office/mac/drawingml/2011/main" val="1"/>
            </a:ext>
          </a:extLst>
        </p:spPr>
        <p:txBody>
          <a:bodyPr wrap="square" lIns="19050" tIns="19050" rIns="19050" bIns="19050" rtlCol="0" anchor="ctr">
            <a:spAutoFit/>
          </a:bodyPr>
          <a:lstStyle/>
          <a:p>
            <a:pPr marL="0" indent="0" algn="ctr" rtl="0">
              <a:buFont typeface="Arial" panose="020B0604020202020204" pitchFamily="34" charset="0"/>
              <a:buNone/>
              <a:defRPr sz="3000">
                <a:solidFill>
                  <a:srgbClr val="3A3B39"/>
                </a:solidFill>
                <a:latin typeface="Bebas"/>
                <a:ea typeface="Bebas"/>
                <a:cs typeface="Bebas"/>
                <a:sym typeface="Bebas"/>
              </a:defRPr>
            </a:pPr>
            <a:endParaRPr lang="fr-FR" sz="2400" b="1" i="0" spc="600" noProof="0" dirty="0">
              <a:solidFill>
                <a:schemeClr val="accent1"/>
              </a:solidFill>
              <a:latin typeface="+mn-lt"/>
              <a:cs typeface="Gill Sans" panose="020B0502020104020203" pitchFamily="34" charset="-79"/>
            </a:endParaRPr>
          </a:p>
        </p:txBody>
      </p:sp>
      <p:sp>
        <p:nvSpPr>
          <p:cNvPr id="19" name="Espace réservé du numéro de diapositive 21">
            <a:extLst>
              <a:ext uri="{FF2B5EF4-FFF2-40B4-BE49-F238E27FC236}">
                <a16:creationId xmlns:a16="http://schemas.microsoft.com/office/drawing/2014/main" id="{BDEFFF1D-21D1-45B8-A062-F9140F937EE2}"/>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D8D877B3-D348-4611-9BDB-C5374591D951}" type="slidenum">
              <a:rPr lang="fr-FR" sz="1000" noProof="0" smtClean="0"/>
              <a:pPr/>
              <a:t>‹N°›</a:t>
            </a:fld>
            <a:endParaRPr lang="fr-FR" sz="1000" noProof="0"/>
          </a:p>
        </p:txBody>
      </p:sp>
      <p:cxnSp>
        <p:nvCxnSpPr>
          <p:cNvPr id="20" name="Connecteur droit 19">
            <a:extLst>
              <a:ext uri="{FF2B5EF4-FFF2-40B4-BE49-F238E27FC236}">
                <a16:creationId xmlns:a16="http://schemas.microsoft.com/office/drawing/2014/main" id="{DFEBA112-2FA0-448A-A373-EB297C4661F0}"/>
              </a:ext>
            </a:extLst>
          </p:cNvPr>
          <p:cNvCxnSpPr/>
          <p:nvPr userDrawn="1"/>
        </p:nvCxnSpPr>
        <p:spPr>
          <a:xfrm>
            <a:off x="559704" y="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75545A04-1BF6-4F7C-932C-7256071B7B8D}"/>
              </a:ext>
            </a:extLst>
          </p:cNvPr>
          <p:cNvPicPr>
            <a:picLocks noChangeAspect="1"/>
          </p:cNvPicPr>
          <p:nvPr userDrawn="1"/>
        </p:nvPicPr>
        <p:blipFill>
          <a:blip r:embed="rId11"/>
          <a:stretch>
            <a:fillRect/>
          </a:stretch>
        </p:blipFill>
        <p:spPr>
          <a:xfrm rot="16200000">
            <a:off x="-893932" y="3027763"/>
            <a:ext cx="2751472" cy="563608"/>
          </a:xfrm>
          <a:prstGeom prst="rect">
            <a:avLst/>
          </a:prstGeom>
        </p:spPr>
      </p:pic>
    </p:spTree>
    <p:extLst>
      <p:ext uri="{BB962C8B-B14F-4D97-AF65-F5344CB8AC3E}">
        <p14:creationId xmlns:p14="http://schemas.microsoft.com/office/powerpoint/2010/main" val="1286065101"/>
      </p:ext>
    </p:extLst>
  </p:cSld>
  <p:clrMap bg1="lt1" tx1="dk1" bg2="lt2" tx2="dk2" accent1="accent1" accent2="accent2" accent3="accent3" accent4="accent4" accent5="accent5" accent6="accent6" hlink="hlink" folHlink="folHlink"/>
  <p:sldLayoutIdLst>
    <p:sldLayoutId id="2147483650" r:id="rId1"/>
    <p:sldLayoutId id="2147483668" r:id="rId2"/>
    <p:sldLayoutId id="2147483677" r:id="rId3"/>
    <p:sldLayoutId id="2147483673" r:id="rId4"/>
    <p:sldLayoutId id="2147483674" r:id="rId5"/>
    <p:sldLayoutId id="2147483680" r:id="rId6"/>
    <p:sldLayoutId id="2147483678" r:id="rId7"/>
    <p:sldLayoutId id="2147483679" r:id="rId8"/>
    <p:sldLayoutId id="2147483681" r:id="rId9"/>
  </p:sldLayoutIdLst>
  <p:txStyles>
    <p:titleStyle>
      <a:lvl1pPr algn="l" defTabSz="914400" rtl="0" eaLnBrk="1" latinLnBrk="0" hangingPunct="1">
        <a:lnSpc>
          <a:spcPct val="90000"/>
        </a:lnSpc>
        <a:spcBef>
          <a:spcPct val="0"/>
        </a:spcBef>
        <a:buNone/>
        <a:defRPr sz="4000" kern="1200">
          <a:solidFill>
            <a:schemeClr val="tx1"/>
          </a:solidFill>
          <a:latin typeface="Montserrat" panose="00000500000000000000" pitchFamily="50"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uméro de diapositive 21">
            <a:extLst>
              <a:ext uri="{FF2B5EF4-FFF2-40B4-BE49-F238E27FC236}">
                <a16:creationId xmlns:a16="http://schemas.microsoft.com/office/drawing/2014/main" id="{F4A07F3C-2C0D-4DC2-AB4F-E0355135560A}"/>
              </a:ext>
            </a:extLst>
          </p:cNvPr>
          <p:cNvSpPr txBox="1">
            <a:spLocks/>
          </p:cNvSpPr>
          <p:nvPr/>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D8D877B3-D348-4611-9BDB-C5374591D951}" type="slidenum">
              <a:rPr lang="fr-FR" sz="1000" smtClean="0">
                <a:solidFill>
                  <a:schemeClr val="bg1">
                    <a:alpha val="50000"/>
                  </a:schemeClr>
                </a:solidFill>
              </a:rPr>
              <a:pPr rtl="0"/>
              <a:t>1</a:t>
            </a:fld>
            <a:endParaRPr lang="fr-FR" sz="1000">
              <a:solidFill>
                <a:schemeClr val="bg1">
                  <a:alpha val="50000"/>
                </a:schemeClr>
              </a:solidFill>
            </a:endParaRPr>
          </a:p>
        </p:txBody>
      </p:sp>
      <p:sp>
        <p:nvSpPr>
          <p:cNvPr id="3" name="Titre 2" hidden="1">
            <a:extLst>
              <a:ext uri="{FF2B5EF4-FFF2-40B4-BE49-F238E27FC236}">
                <a16:creationId xmlns:a16="http://schemas.microsoft.com/office/drawing/2014/main" id="{EB985F8A-17BD-4D34-8264-513487E7BF41}"/>
              </a:ext>
            </a:extLst>
          </p:cNvPr>
          <p:cNvSpPr>
            <a:spLocks noGrp="1"/>
          </p:cNvSpPr>
          <p:nvPr>
            <p:ph type="title"/>
          </p:nvPr>
        </p:nvSpPr>
        <p:spPr/>
        <p:txBody>
          <a:bodyPr rtlCol="0">
            <a:normAutofit fontScale="90000"/>
          </a:bodyPr>
          <a:lstStyle/>
          <a:p>
            <a:pPr rtl="0"/>
            <a:r>
              <a:rPr lang="fr"/>
              <a:t>Diapositive de grandes photos</a:t>
            </a:r>
          </a:p>
        </p:txBody>
      </p:sp>
      <p:pic>
        <p:nvPicPr>
          <p:cNvPr id="10" name="Image 9">
            <a:extLst>
              <a:ext uri="{FF2B5EF4-FFF2-40B4-BE49-F238E27FC236}">
                <a16:creationId xmlns:a16="http://schemas.microsoft.com/office/drawing/2014/main" id="{EA89A573-7BFF-F9FF-C8F1-D5ABCA024584}"/>
              </a:ext>
            </a:extLst>
          </p:cNvPr>
          <p:cNvPicPr>
            <a:picLocks noChangeAspect="1"/>
          </p:cNvPicPr>
          <p:nvPr/>
        </p:nvPicPr>
        <p:blipFill>
          <a:blip r:embed="rId3"/>
          <a:stretch>
            <a:fillRect/>
          </a:stretch>
        </p:blipFill>
        <p:spPr>
          <a:xfrm>
            <a:off x="1051828" y="5379"/>
            <a:ext cx="10278931" cy="6852621"/>
          </a:xfrm>
          <a:prstGeom prst="rect">
            <a:avLst/>
          </a:prstGeom>
        </p:spPr>
      </p:pic>
      <p:sp>
        <p:nvSpPr>
          <p:cNvPr id="4" name="ZoneTexte 3">
            <a:extLst>
              <a:ext uri="{FF2B5EF4-FFF2-40B4-BE49-F238E27FC236}">
                <a16:creationId xmlns:a16="http://schemas.microsoft.com/office/drawing/2014/main" id="{5F9C5F05-6D98-B665-F82E-D7F86E6E83EF}"/>
              </a:ext>
            </a:extLst>
          </p:cNvPr>
          <p:cNvSpPr txBox="1"/>
          <p:nvPr/>
        </p:nvSpPr>
        <p:spPr>
          <a:xfrm>
            <a:off x="1352564" y="617353"/>
            <a:ext cx="8415380" cy="2308324"/>
          </a:xfrm>
          <a:prstGeom prst="rect">
            <a:avLst/>
          </a:prstGeom>
          <a:noFill/>
        </p:spPr>
        <p:txBody>
          <a:bodyPr wrap="square" rtlCol="0">
            <a:spAutoFit/>
          </a:bodyPr>
          <a:lstStyle/>
          <a:p>
            <a:r>
              <a:rPr lang="fr-FR" sz="3600" b="1" dirty="0">
                <a:latin typeface="Montserrat" panose="00000500000000000000" pitchFamily="50" charset="0"/>
              </a:rPr>
              <a:t>Notre rapport au travail change : quête de sens et impact sur la santé mentale</a:t>
            </a:r>
            <a:endParaRPr lang="fr-CH" sz="3600" b="1" dirty="0">
              <a:latin typeface="Montserrat" panose="00000500000000000000" pitchFamily="50" charset="0"/>
            </a:endParaRPr>
          </a:p>
          <a:p>
            <a:endParaRPr lang="fr-CH" sz="3600" b="1" dirty="0"/>
          </a:p>
        </p:txBody>
      </p:sp>
      <p:sp>
        <p:nvSpPr>
          <p:cNvPr id="14" name="Rectangle 14">
            <a:extLst>
              <a:ext uri="{FF2B5EF4-FFF2-40B4-BE49-F238E27FC236}">
                <a16:creationId xmlns:a16="http://schemas.microsoft.com/office/drawing/2014/main" id="{E53E0120-9881-4965-AC58-4E0BD6F5AD64}"/>
              </a:ext>
            </a:extLst>
          </p:cNvPr>
          <p:cNvSpPr/>
          <p:nvPr/>
        </p:nvSpPr>
        <p:spPr>
          <a:xfrm>
            <a:off x="954531" y="6240647"/>
            <a:ext cx="3692773" cy="73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pPr>
              <a:defRPr sz="10000">
                <a:solidFill>
                  <a:srgbClr val="3A3B39"/>
                </a:solidFill>
                <a:latin typeface="Bebas"/>
                <a:ea typeface="Bebas"/>
                <a:cs typeface="Bebas"/>
                <a:sym typeface="Bebas"/>
              </a:defRPr>
            </a:pPr>
            <a:r>
              <a:rPr lang="en-US" sz="900" dirty="0">
                <a:solidFill>
                  <a:schemeClr val="bg1"/>
                </a:solidFill>
                <a:latin typeface="Montserrat" panose="00000500000000000000" pitchFamily="50" charset="0"/>
              </a:rPr>
              <a:t>Source: </a:t>
            </a:r>
            <a:r>
              <a:rPr lang="en-US" sz="900" dirty="0" err="1">
                <a:solidFill>
                  <a:schemeClr val="bg1"/>
                </a:solidFill>
                <a:latin typeface="Montserrat" panose="00000500000000000000" pitchFamily="50" charset="0"/>
              </a:rPr>
              <a:t>image:s</a:t>
            </a:r>
            <a:r>
              <a:rPr lang="en-US" sz="900" dirty="0">
                <a:solidFill>
                  <a:schemeClr val="bg1"/>
                </a:solidFill>
                <a:latin typeface="Montserrat" panose="00000500000000000000" pitchFamily="50" charset="0"/>
              </a:rPr>
              <a:t> libre de droit </a:t>
            </a:r>
            <a:r>
              <a:rPr lang="en-US" sz="900" dirty="0" err="1">
                <a:solidFill>
                  <a:schemeClr val="bg1"/>
                </a:solidFill>
                <a:latin typeface="Montserrat" panose="00000500000000000000" pitchFamily="50" charset="0"/>
              </a:rPr>
              <a:t>Depositphotos</a:t>
            </a:r>
            <a:r>
              <a:rPr lang="en-US" sz="900" dirty="0">
                <a:solidFill>
                  <a:schemeClr val="bg1"/>
                </a:solidFill>
                <a:latin typeface="Montserrat" panose="00000500000000000000" pitchFamily="50" charset="0"/>
              </a:rPr>
              <a:t> et </a:t>
            </a:r>
            <a:r>
              <a:rPr lang="en-US" sz="900" dirty="0" err="1">
                <a:solidFill>
                  <a:schemeClr val="bg1"/>
                </a:solidFill>
                <a:latin typeface="Montserrat" panose="00000500000000000000" pitchFamily="50" charset="0"/>
              </a:rPr>
              <a:t>Pixabay</a:t>
            </a:r>
            <a:endParaRPr lang="fr-FR" sz="900" dirty="0">
              <a:solidFill>
                <a:schemeClr val="bg1"/>
              </a:solidFill>
              <a:latin typeface="Montserrat" panose="00000500000000000000" pitchFamily="50" charset="0"/>
            </a:endParaRPr>
          </a:p>
        </p:txBody>
      </p:sp>
      <p:sp>
        <p:nvSpPr>
          <p:cNvPr id="11" name="ZoneTexte 10">
            <a:extLst>
              <a:ext uri="{FF2B5EF4-FFF2-40B4-BE49-F238E27FC236}">
                <a16:creationId xmlns:a16="http://schemas.microsoft.com/office/drawing/2014/main" id="{B1AC3510-DD90-9407-A0C8-154F722647B9}"/>
              </a:ext>
            </a:extLst>
          </p:cNvPr>
          <p:cNvSpPr txBox="1"/>
          <p:nvPr/>
        </p:nvSpPr>
        <p:spPr>
          <a:xfrm>
            <a:off x="3919452" y="5889111"/>
            <a:ext cx="7244291" cy="792396"/>
          </a:xfrm>
          <a:prstGeom prst="rect">
            <a:avLst/>
          </a:prstGeom>
          <a:noFill/>
        </p:spPr>
        <p:txBody>
          <a:bodyPr wrap="none" rtlCol="0">
            <a:spAutoFit/>
          </a:bodyPr>
          <a:lstStyle/>
          <a:p>
            <a:pPr algn="r">
              <a:lnSpc>
                <a:spcPct val="150000"/>
              </a:lnSpc>
            </a:pPr>
            <a:r>
              <a:rPr lang="fr-CH" b="1" dirty="0">
                <a:solidFill>
                  <a:schemeClr val="bg1"/>
                </a:solidFill>
                <a:latin typeface="Montserrat" panose="00000500000000000000" pitchFamily="50" charset="0"/>
              </a:rPr>
              <a:t>Anny Wahlen, psychologue du travail et des organisations</a:t>
            </a:r>
          </a:p>
          <a:p>
            <a:pPr algn="r">
              <a:lnSpc>
                <a:spcPct val="150000"/>
              </a:lnSpc>
            </a:pPr>
            <a:r>
              <a:rPr lang="fr-CH" sz="1400" dirty="0">
                <a:solidFill>
                  <a:schemeClr val="bg1"/>
                </a:solidFill>
                <a:latin typeface="Montserrat" panose="00000500000000000000" pitchFamily="50" charset="0"/>
              </a:rPr>
              <a:t>FSP, PSY4WORK, </a:t>
            </a:r>
            <a:r>
              <a:rPr lang="fr-CH" sz="1400" dirty="0" err="1">
                <a:solidFill>
                  <a:schemeClr val="bg1"/>
                </a:solidFill>
                <a:latin typeface="Montserrat" panose="00000500000000000000" pitchFamily="50" charset="0"/>
              </a:rPr>
              <a:t>Salutis</a:t>
            </a:r>
            <a:r>
              <a:rPr lang="fr-CH" sz="1400" dirty="0">
                <a:solidFill>
                  <a:schemeClr val="bg1"/>
                </a:solidFill>
                <a:latin typeface="Montserrat" panose="00000500000000000000" pitchFamily="50" charset="0"/>
              </a:rPr>
              <a:t> network, réseau </a:t>
            </a:r>
            <a:r>
              <a:rPr lang="fr-CH" sz="1400" dirty="0" err="1">
                <a:solidFill>
                  <a:schemeClr val="bg1"/>
                </a:solidFill>
                <a:latin typeface="Montserrat" panose="00000500000000000000" pitchFamily="50" charset="0"/>
              </a:rPr>
              <a:t>syllogos</a:t>
            </a:r>
            <a:endParaRPr lang="fr-CH" sz="1400" dirty="0">
              <a:solidFill>
                <a:schemeClr val="bg1"/>
              </a:solidFill>
              <a:latin typeface="Montserrat" panose="00000500000000000000" pitchFamily="50" charset="0"/>
            </a:endParaRPr>
          </a:p>
        </p:txBody>
      </p:sp>
      <p:sp>
        <p:nvSpPr>
          <p:cNvPr id="12" name="ZoneTexte 11">
            <a:extLst>
              <a:ext uri="{FF2B5EF4-FFF2-40B4-BE49-F238E27FC236}">
                <a16:creationId xmlns:a16="http://schemas.microsoft.com/office/drawing/2014/main" id="{B116C042-F3AF-E7EA-CC28-688144720315}"/>
              </a:ext>
            </a:extLst>
          </p:cNvPr>
          <p:cNvSpPr txBox="1"/>
          <p:nvPr/>
        </p:nvSpPr>
        <p:spPr>
          <a:xfrm>
            <a:off x="1352564" y="1655787"/>
            <a:ext cx="7357601" cy="2231380"/>
          </a:xfrm>
          <a:prstGeom prst="rect">
            <a:avLst/>
          </a:prstGeom>
          <a:noFill/>
        </p:spPr>
        <p:txBody>
          <a:bodyPr wrap="square" rtlCol="0">
            <a:spAutoFit/>
          </a:bodyPr>
          <a:lstStyle/>
          <a:p>
            <a:pPr>
              <a:spcBef>
                <a:spcPts val="1200"/>
              </a:spcBef>
              <a:spcAft>
                <a:spcPts val="1200"/>
              </a:spcAft>
            </a:pPr>
            <a:r>
              <a:rPr lang="fr-CH" sz="3600" b="1" dirty="0">
                <a:latin typeface="Montserrat" panose="00000500000000000000" pitchFamily="50" charset="0"/>
              </a:rPr>
              <a:t>«Il n’est pas de punition plus terrible que le travail inutile et sans espoir» </a:t>
            </a:r>
          </a:p>
          <a:p>
            <a:pPr>
              <a:spcBef>
                <a:spcPts val="600"/>
              </a:spcBef>
              <a:spcAft>
                <a:spcPts val="600"/>
              </a:spcAft>
            </a:pPr>
            <a:r>
              <a:rPr lang="en-US" sz="1500" dirty="0">
                <a:solidFill>
                  <a:schemeClr val="tx1"/>
                </a:solidFill>
                <a:latin typeface="Montserrat" panose="00000500000000000000" pitchFamily="50" charset="0"/>
              </a:rPr>
              <a:t>Albert Camus - Le </a:t>
            </a:r>
            <a:r>
              <a:rPr lang="en-US" sz="1500" dirty="0" err="1">
                <a:solidFill>
                  <a:schemeClr val="tx1"/>
                </a:solidFill>
                <a:latin typeface="Montserrat" panose="00000500000000000000" pitchFamily="50" charset="0"/>
              </a:rPr>
              <a:t>mythe</a:t>
            </a:r>
            <a:r>
              <a:rPr lang="en-US" sz="1500" dirty="0">
                <a:solidFill>
                  <a:schemeClr val="tx1"/>
                </a:solidFill>
                <a:latin typeface="Montserrat" panose="00000500000000000000" pitchFamily="50" charset="0"/>
              </a:rPr>
              <a:t> de </a:t>
            </a:r>
            <a:r>
              <a:rPr lang="en-US" sz="1500" dirty="0" err="1">
                <a:solidFill>
                  <a:schemeClr val="tx1"/>
                </a:solidFill>
                <a:latin typeface="Montserrat" panose="00000500000000000000" pitchFamily="50" charset="0"/>
              </a:rPr>
              <a:t>Sisyphe</a:t>
            </a:r>
            <a:r>
              <a:rPr lang="en-US" sz="1500" dirty="0">
                <a:solidFill>
                  <a:schemeClr val="tx1"/>
                </a:solidFill>
                <a:latin typeface="Montserrat" panose="00000500000000000000" pitchFamily="50" charset="0"/>
              </a:rPr>
              <a:t>, </a:t>
            </a:r>
            <a:r>
              <a:rPr lang="en-US" sz="1500" dirty="0">
                <a:latin typeface="Montserrat" panose="00000500000000000000" pitchFamily="50" charset="0"/>
              </a:rPr>
              <a:t>cycle de</a:t>
            </a:r>
            <a:r>
              <a:rPr lang="en-US" sz="1500" dirty="0">
                <a:solidFill>
                  <a:schemeClr val="tx1"/>
                </a:solidFill>
                <a:latin typeface="Montserrat" panose="00000500000000000000" pitchFamily="50" charset="0"/>
              </a:rPr>
              <a:t> </a:t>
            </a:r>
            <a:r>
              <a:rPr lang="en-US" sz="1500" dirty="0" err="1">
                <a:solidFill>
                  <a:schemeClr val="tx1"/>
                </a:solidFill>
                <a:latin typeface="Montserrat" panose="00000500000000000000" pitchFamily="50" charset="0"/>
              </a:rPr>
              <a:t>l’absurde</a:t>
            </a:r>
            <a:r>
              <a:rPr lang="en-US" sz="1500" dirty="0">
                <a:solidFill>
                  <a:schemeClr val="tx1"/>
                </a:solidFill>
                <a:latin typeface="Montserrat" panose="00000500000000000000" pitchFamily="50" charset="0"/>
              </a:rPr>
              <a:t>, 1942</a:t>
            </a:r>
          </a:p>
        </p:txBody>
      </p:sp>
    </p:spTree>
    <p:extLst>
      <p:ext uri="{BB962C8B-B14F-4D97-AF65-F5344CB8AC3E}">
        <p14:creationId xmlns:p14="http://schemas.microsoft.com/office/powerpoint/2010/main" val="138922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56AEAE4-F53A-3F8D-CC47-E3C974F00E95}"/>
              </a:ext>
            </a:extLst>
          </p:cNvPr>
          <p:cNvSpPr>
            <a:spLocks noGrp="1"/>
          </p:cNvSpPr>
          <p:nvPr>
            <p:ph type="title"/>
          </p:nvPr>
        </p:nvSpPr>
        <p:spPr/>
        <p:txBody>
          <a:bodyPr/>
          <a:lstStyle/>
          <a:p>
            <a:r>
              <a:rPr lang="fr-CH" dirty="0"/>
              <a:t>Restaurer le </a:t>
            </a:r>
            <a:r>
              <a:rPr lang="fr-CH" b="1" dirty="0"/>
              <a:t>S</a:t>
            </a:r>
            <a:r>
              <a:rPr lang="fr-CH" dirty="0"/>
              <a:t>entiment </a:t>
            </a:r>
            <a:r>
              <a:rPr lang="fr-CH" b="1" dirty="0"/>
              <a:t>d</a:t>
            </a:r>
            <a:r>
              <a:rPr lang="fr-CH" dirty="0"/>
              <a:t>e </a:t>
            </a:r>
            <a:r>
              <a:rPr lang="fr-CH" b="1" dirty="0"/>
              <a:t>C</a:t>
            </a:r>
            <a:r>
              <a:rPr lang="fr-CH" dirty="0"/>
              <a:t>ohérence</a:t>
            </a:r>
          </a:p>
        </p:txBody>
      </p:sp>
      <p:sp>
        <p:nvSpPr>
          <p:cNvPr id="3" name="Espace réservé du contenu 2">
            <a:extLst>
              <a:ext uri="{FF2B5EF4-FFF2-40B4-BE49-F238E27FC236}">
                <a16:creationId xmlns:a16="http://schemas.microsoft.com/office/drawing/2014/main" id="{F4D08CC5-6102-61EC-3323-AD8AE3246762}"/>
              </a:ext>
            </a:extLst>
          </p:cNvPr>
          <p:cNvSpPr>
            <a:spLocks noGrp="1"/>
          </p:cNvSpPr>
          <p:nvPr>
            <p:ph idx="1"/>
          </p:nvPr>
        </p:nvSpPr>
        <p:spPr/>
        <p:txBody>
          <a:bodyPr/>
          <a:lstStyle/>
          <a:p>
            <a:endParaRPr lang="fr-CH"/>
          </a:p>
        </p:txBody>
      </p:sp>
      <p:pic>
        <p:nvPicPr>
          <p:cNvPr id="4098" name="Picture 2" descr="Photos gratuites de La flèche">
            <a:extLst>
              <a:ext uri="{FF2B5EF4-FFF2-40B4-BE49-F238E27FC236}">
                <a16:creationId xmlns:a16="http://schemas.microsoft.com/office/drawing/2014/main" id="{2AEDB1C1-EB69-F4E1-270A-54693A12E6C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5794"/>
          <a:stretch/>
        </p:blipFill>
        <p:spPr bwMode="auto">
          <a:xfrm flipH="1">
            <a:off x="838201" y="-201738"/>
            <a:ext cx="11353799" cy="760188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86A21A04-288E-CA63-6D65-258C13E48F7E}"/>
              </a:ext>
            </a:extLst>
          </p:cNvPr>
          <p:cNvSpPr txBox="1"/>
          <p:nvPr/>
        </p:nvSpPr>
        <p:spPr>
          <a:xfrm rot="21023995">
            <a:off x="970185" y="3039362"/>
            <a:ext cx="8985152" cy="738664"/>
          </a:xfrm>
          <a:prstGeom prst="rect">
            <a:avLst/>
          </a:prstGeom>
          <a:noFill/>
        </p:spPr>
        <p:txBody>
          <a:bodyPr wrap="none" rtlCol="0">
            <a:spAutoFit/>
          </a:bodyPr>
          <a:lstStyle/>
          <a:p>
            <a:r>
              <a:rPr lang="fr-CH" sz="4200" b="1" dirty="0">
                <a:solidFill>
                  <a:schemeClr val="bg1"/>
                </a:solidFill>
                <a:latin typeface="Montserrat" panose="00000500000000000000" pitchFamily="50" charset="0"/>
              </a:rPr>
              <a:t>«Mens sana in </a:t>
            </a:r>
            <a:r>
              <a:rPr lang="fr-CH" sz="4200" b="1" dirty="0" err="1">
                <a:solidFill>
                  <a:schemeClr val="bg1"/>
                </a:solidFill>
                <a:latin typeface="Montserrat" panose="00000500000000000000" pitchFamily="50" charset="0"/>
              </a:rPr>
              <a:t>corporatio</a:t>
            </a:r>
            <a:r>
              <a:rPr lang="fr-CH" sz="4200" b="1" dirty="0">
                <a:solidFill>
                  <a:schemeClr val="bg1"/>
                </a:solidFill>
                <a:latin typeface="Montserrat" panose="00000500000000000000" pitchFamily="50" charset="0"/>
              </a:rPr>
              <a:t> </a:t>
            </a:r>
            <a:r>
              <a:rPr lang="fr-CH" sz="4200" b="1" dirty="0" err="1">
                <a:solidFill>
                  <a:schemeClr val="bg1"/>
                </a:solidFill>
                <a:latin typeface="Montserrat" panose="00000500000000000000" pitchFamily="50" charset="0"/>
              </a:rPr>
              <a:t>sano</a:t>
            </a:r>
            <a:r>
              <a:rPr lang="fr-CH" sz="4200" b="1" dirty="0">
                <a:solidFill>
                  <a:schemeClr val="bg1"/>
                </a:solidFill>
                <a:latin typeface="Montserrat" panose="00000500000000000000" pitchFamily="50" charset="0"/>
              </a:rPr>
              <a:t>»</a:t>
            </a:r>
          </a:p>
        </p:txBody>
      </p:sp>
      <p:sp>
        <p:nvSpPr>
          <p:cNvPr id="6" name="Rectangle 14">
            <a:extLst>
              <a:ext uri="{FF2B5EF4-FFF2-40B4-BE49-F238E27FC236}">
                <a16:creationId xmlns:a16="http://schemas.microsoft.com/office/drawing/2014/main" id="{7C5EACC1-070C-7E04-554A-D634996C8F46}"/>
              </a:ext>
            </a:extLst>
          </p:cNvPr>
          <p:cNvSpPr/>
          <p:nvPr/>
        </p:nvSpPr>
        <p:spPr>
          <a:xfrm>
            <a:off x="5752430" y="6391255"/>
            <a:ext cx="5962636" cy="73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pPr algn="r">
              <a:defRPr sz="10000">
                <a:solidFill>
                  <a:srgbClr val="3A3B39"/>
                </a:solidFill>
                <a:latin typeface="Bebas"/>
                <a:ea typeface="Bebas"/>
                <a:cs typeface="Bebas"/>
                <a:sym typeface="Bebas"/>
              </a:defRPr>
            </a:pPr>
            <a:r>
              <a:rPr lang="en-US" sz="900" dirty="0" err="1">
                <a:solidFill>
                  <a:schemeClr val="bg1"/>
                </a:solidFill>
                <a:latin typeface="Montserrat" panose="00000500000000000000" pitchFamily="50" charset="0"/>
              </a:rPr>
              <a:t>Salutogenèse</a:t>
            </a:r>
            <a:r>
              <a:rPr lang="en-US" sz="900" dirty="0">
                <a:solidFill>
                  <a:schemeClr val="bg1"/>
                </a:solidFill>
                <a:latin typeface="Montserrat" panose="00000500000000000000" pitchFamily="50" charset="0"/>
              </a:rPr>
              <a:t> et sentiment de coherence, Aaron </a:t>
            </a:r>
            <a:r>
              <a:rPr lang="en-US" sz="900" dirty="0" err="1">
                <a:solidFill>
                  <a:schemeClr val="bg1"/>
                </a:solidFill>
                <a:latin typeface="Montserrat" panose="00000500000000000000" pitchFamily="50" charset="0"/>
              </a:rPr>
              <a:t>Anotnovsky</a:t>
            </a:r>
            <a:endParaRPr lang="fr-FR" sz="9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357173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 y="275057"/>
            <a:ext cx="10668000" cy="2969443"/>
          </a:xfrm>
        </p:spPr>
        <p:txBody>
          <a:bodyPr rtlCol="0">
            <a:normAutofit/>
          </a:bodyPr>
          <a:lstStyle/>
          <a:p>
            <a:pPr rtl="0"/>
            <a:r>
              <a:rPr lang="fr-FR" noProof="1"/>
              <a:t>Merci!</a:t>
            </a:r>
          </a:p>
        </p:txBody>
      </p:sp>
      <p:sp>
        <p:nvSpPr>
          <p:cNvPr id="12" name="Sous-titre 2">
            <a:extLst>
              <a:ext uri="{FF2B5EF4-FFF2-40B4-BE49-F238E27FC236}">
                <a16:creationId xmlns:a16="http://schemas.microsoft.com/office/drawing/2014/main" id="{0482C242-6865-4FF8-811E-AD916C5E5ACC}"/>
              </a:ext>
            </a:extLst>
          </p:cNvPr>
          <p:cNvSpPr txBox="1">
            <a:spLocks/>
          </p:cNvSpPr>
          <p:nvPr/>
        </p:nvSpPr>
        <p:spPr>
          <a:xfrm>
            <a:off x="3505850" y="3619196"/>
            <a:ext cx="5226669" cy="32879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buClr>
                <a:srgbClr val="00B0F0"/>
              </a:buClr>
            </a:pPr>
            <a:r>
              <a:rPr lang="fr-FR" sz="1600" spc="200" noProof="1">
                <a:solidFill>
                  <a:srgbClr val="2F3342"/>
                </a:solidFill>
                <a:latin typeface="Montserrat" panose="00000500000000000000" pitchFamily="50" charset="0"/>
                <a:cs typeface="Gill Sans" panose="020B0502020104020203" pitchFamily="34" charset="-79"/>
              </a:rPr>
              <a:t>SALUTIS NETWORK Sàrl - ANNY WAHLEN</a:t>
            </a:r>
            <a:endParaRPr kumimoji="0" lang="fr-FR" sz="1600" u="none" strike="noStrike" kern="1200" cap="none" spc="200" normalizeH="0" baseline="0" noProof="1">
              <a:ln>
                <a:noFill/>
              </a:ln>
              <a:solidFill>
                <a:srgbClr val="2F3342"/>
              </a:solidFill>
              <a:effectLst/>
              <a:uLnTx/>
              <a:uFillTx/>
              <a:latin typeface="Montserrat" panose="00000500000000000000" pitchFamily="50" charset="0"/>
              <a:cs typeface="Gill Sans" panose="020B0502020104020203" pitchFamily="34" charset="-79"/>
            </a:endParaRPr>
          </a:p>
        </p:txBody>
      </p:sp>
      <p:sp>
        <p:nvSpPr>
          <p:cNvPr id="13" name="Espace réservé du texte 17">
            <a:extLst>
              <a:ext uri="{FF2B5EF4-FFF2-40B4-BE49-F238E27FC236}">
                <a16:creationId xmlns:a16="http://schemas.microsoft.com/office/drawing/2014/main" id="{FA605DA6-D2AE-4E36-8736-4375748596C0}"/>
              </a:ext>
            </a:extLst>
          </p:cNvPr>
          <p:cNvSpPr txBox="1">
            <a:spLocks/>
          </p:cNvSpPr>
          <p:nvPr/>
        </p:nvSpPr>
        <p:spPr>
          <a:xfrm>
            <a:off x="3505851" y="4466700"/>
            <a:ext cx="2778106" cy="32879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buClr>
                <a:srgbClr val="00B0F0"/>
              </a:buClr>
            </a:pPr>
            <a:r>
              <a:rPr lang="fr-FR" sz="1600" u="none" strike="noStrike" kern="1200" cap="none" spc="200" normalizeH="0" noProof="1">
                <a:ln>
                  <a:noFill/>
                </a:ln>
                <a:solidFill>
                  <a:srgbClr val="2F3342"/>
                </a:solidFill>
                <a:effectLst/>
                <a:uLnTx/>
                <a:uFillTx/>
                <a:latin typeface="Montserrat" panose="00000500000000000000" pitchFamily="50" charset="0"/>
                <a:cs typeface="Gill Sans Light" panose="020B0302020104020203" pitchFamily="34" charset="-79"/>
              </a:rPr>
              <a:t>+4</a:t>
            </a:r>
            <a:r>
              <a:rPr lang="fr-FR" sz="1600" spc="200" noProof="1">
                <a:solidFill>
                  <a:srgbClr val="2F3342"/>
                </a:solidFill>
                <a:latin typeface="Montserrat" panose="00000500000000000000" pitchFamily="50" charset="0"/>
                <a:cs typeface="Gill Sans Light" panose="020B0302020104020203" pitchFamily="34" charset="-79"/>
              </a:rPr>
              <a:t>1 (0)79 795 24 25</a:t>
            </a:r>
            <a:endParaRPr kumimoji="0" lang="fr-FR" sz="1600" u="none" strike="noStrike" kern="1200" cap="none" spc="200" normalizeH="0" baseline="0" noProof="1">
              <a:ln>
                <a:noFill/>
              </a:ln>
              <a:solidFill>
                <a:srgbClr val="2F3342"/>
              </a:solidFill>
              <a:effectLst/>
              <a:uLnTx/>
              <a:uFillTx/>
              <a:latin typeface="Montserrat" panose="00000500000000000000" pitchFamily="50" charset="0"/>
              <a:cs typeface="Gill Sans Light" panose="020B0302020104020203" pitchFamily="34" charset="-79"/>
            </a:endParaRPr>
          </a:p>
        </p:txBody>
      </p:sp>
      <p:sp>
        <p:nvSpPr>
          <p:cNvPr id="14" name="Espace réservé du texte 18">
            <a:extLst>
              <a:ext uri="{FF2B5EF4-FFF2-40B4-BE49-F238E27FC236}">
                <a16:creationId xmlns:a16="http://schemas.microsoft.com/office/drawing/2014/main" id="{DE3972FF-9F48-40A0-A03E-7A4DAC9D0CAA}"/>
              </a:ext>
            </a:extLst>
          </p:cNvPr>
          <p:cNvSpPr txBox="1">
            <a:spLocks/>
          </p:cNvSpPr>
          <p:nvPr/>
        </p:nvSpPr>
        <p:spPr>
          <a:xfrm>
            <a:off x="3528711" y="5193500"/>
            <a:ext cx="4643739" cy="681221"/>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fr-FR" sz="1600" spc="200" noProof="1">
                <a:solidFill>
                  <a:srgbClr val="2F3342"/>
                </a:solidFill>
                <a:latin typeface="Montserrat" panose="00000500000000000000" pitchFamily="50" charset="0"/>
                <a:cs typeface="Gill Sans Light" panose="020B0302020104020203" pitchFamily="34" charset="-79"/>
              </a:rPr>
              <a:t>contact@salutis-network.ch</a:t>
            </a:r>
            <a:endParaRPr lang="fr-FR" sz="1600" u="none" strike="noStrike" kern="1200" cap="none" spc="200" normalizeH="0" noProof="1">
              <a:ln>
                <a:noFill/>
              </a:ln>
              <a:solidFill>
                <a:srgbClr val="2F3342"/>
              </a:solidFill>
              <a:effectLst/>
              <a:uLnTx/>
              <a:uFillTx/>
              <a:latin typeface="Montserrat" panose="00000500000000000000" pitchFamily="50" charset="0"/>
              <a:cs typeface="Gill Sans Light" panose="020B0302020104020203" pitchFamily="34" charset="-79"/>
            </a:endParaRPr>
          </a:p>
        </p:txBody>
      </p:sp>
      <p:grpSp>
        <p:nvGrpSpPr>
          <p:cNvPr id="7" name="Groupe 6">
            <a:extLst>
              <a:ext uri="{FF2B5EF4-FFF2-40B4-BE49-F238E27FC236}">
                <a16:creationId xmlns:a16="http://schemas.microsoft.com/office/drawing/2014/main" id="{0F1A30CF-02FC-4499-8444-E78C20236A5F}"/>
              </a:ext>
            </a:extLst>
          </p:cNvPr>
          <p:cNvGrpSpPr/>
          <p:nvPr/>
        </p:nvGrpSpPr>
        <p:grpSpPr>
          <a:xfrm>
            <a:off x="2788921" y="3392036"/>
            <a:ext cx="548640" cy="2345824"/>
            <a:chOff x="6582150" y="5034270"/>
            <a:chExt cx="218900" cy="964893"/>
          </a:xfrm>
        </p:grpSpPr>
        <p:pic>
          <p:nvPicPr>
            <p:cNvPr id="8" name="Graphisme 7" descr="Utilisateur" title="Icône - Nom du présentateur">
              <a:extLst>
                <a:ext uri="{FF2B5EF4-FFF2-40B4-BE49-F238E27FC236}">
                  <a16:creationId xmlns:a16="http://schemas.microsoft.com/office/drawing/2014/main" id="{5A320BC1-9054-4BAF-A591-EA9FEE62773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82150" y="5034270"/>
              <a:ext cx="218900" cy="218900"/>
            </a:xfrm>
            <a:prstGeom prst="rect">
              <a:avLst/>
            </a:prstGeom>
          </p:spPr>
        </p:pic>
        <p:pic>
          <p:nvPicPr>
            <p:cNvPr id="9" name="Graphisme 8" descr="Enveloppe" title="Icône - Adresse e-mail du présentateur">
              <a:extLst>
                <a:ext uri="{FF2B5EF4-FFF2-40B4-BE49-F238E27FC236}">
                  <a16:creationId xmlns:a16="http://schemas.microsoft.com/office/drawing/2014/main" id="{843585A3-CB4F-4A6C-AEF7-05BE3D4F34B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82150" y="5780263"/>
              <a:ext cx="218900" cy="218900"/>
            </a:xfrm>
            <a:prstGeom prst="rect">
              <a:avLst/>
            </a:prstGeom>
          </p:spPr>
        </p:pic>
        <p:pic>
          <p:nvPicPr>
            <p:cNvPr id="11" name="Graphisme 10" descr="Smartphone" title="Icône : nº de téléphone du présentateur">
              <a:extLst>
                <a:ext uri="{FF2B5EF4-FFF2-40B4-BE49-F238E27FC236}">
                  <a16:creationId xmlns:a16="http://schemas.microsoft.com/office/drawing/2014/main" id="{5AE7BFEB-7DC8-4EFF-A908-02F9CA1E098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82150" y="5388742"/>
              <a:ext cx="218900" cy="218900"/>
            </a:xfrm>
            <a:prstGeom prst="rect">
              <a:avLst/>
            </a:prstGeom>
          </p:spPr>
        </p:pic>
      </p:grpSp>
    </p:spTree>
    <p:extLst>
      <p:ext uri="{BB962C8B-B14F-4D97-AF65-F5344CB8AC3E}">
        <p14:creationId xmlns:p14="http://schemas.microsoft.com/office/powerpoint/2010/main" val="389787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EBBDF17-3301-D119-0C9E-7A5AF7966D3E}"/>
              </a:ext>
            </a:extLst>
          </p:cNvPr>
          <p:cNvSpPr txBox="1"/>
          <p:nvPr/>
        </p:nvSpPr>
        <p:spPr>
          <a:xfrm>
            <a:off x="1312429" y="2861537"/>
            <a:ext cx="9714155" cy="1569660"/>
          </a:xfrm>
          <a:prstGeom prst="rect">
            <a:avLst/>
          </a:prstGeom>
          <a:noFill/>
        </p:spPr>
        <p:txBody>
          <a:bodyPr wrap="square" rtlCol="0">
            <a:spAutoFit/>
          </a:bodyPr>
          <a:lstStyle/>
          <a:p>
            <a:r>
              <a:rPr lang="fr-CH" sz="9600" b="1" dirty="0">
                <a:latin typeface="Montserrat" panose="00000500000000000000" pitchFamily="50" charset="0"/>
              </a:rPr>
              <a:t>DISSONANCE !</a:t>
            </a:r>
          </a:p>
        </p:txBody>
      </p:sp>
      <p:pic>
        <p:nvPicPr>
          <p:cNvPr id="3" name="Image 2">
            <a:extLst>
              <a:ext uri="{FF2B5EF4-FFF2-40B4-BE49-F238E27FC236}">
                <a16:creationId xmlns:a16="http://schemas.microsoft.com/office/drawing/2014/main" id="{AB27A59F-B0D1-FE8A-F7B1-02B853AE3815}"/>
              </a:ext>
            </a:extLst>
          </p:cNvPr>
          <p:cNvPicPr>
            <a:picLocks noChangeAspect="1"/>
          </p:cNvPicPr>
          <p:nvPr/>
        </p:nvPicPr>
        <p:blipFill rotWithShape="1">
          <a:blip r:embed="rId3"/>
          <a:srcRect t="8574" r="20551"/>
          <a:stretch/>
        </p:blipFill>
        <p:spPr>
          <a:xfrm>
            <a:off x="4559847" y="498557"/>
            <a:ext cx="3555007" cy="6146023"/>
          </a:xfrm>
          <a:prstGeom prst="rect">
            <a:avLst/>
          </a:prstGeom>
        </p:spPr>
      </p:pic>
      <p:pic>
        <p:nvPicPr>
          <p:cNvPr id="10" name="Image 9">
            <a:extLst>
              <a:ext uri="{FF2B5EF4-FFF2-40B4-BE49-F238E27FC236}">
                <a16:creationId xmlns:a16="http://schemas.microsoft.com/office/drawing/2014/main" id="{2551E175-33C0-FE40-C2DF-99BBE982A78F}"/>
              </a:ext>
            </a:extLst>
          </p:cNvPr>
          <p:cNvPicPr>
            <a:picLocks noChangeAspect="1"/>
          </p:cNvPicPr>
          <p:nvPr/>
        </p:nvPicPr>
        <p:blipFill rotWithShape="1">
          <a:blip r:embed="rId4"/>
          <a:srcRect l="27351" r="32926"/>
          <a:stretch/>
        </p:blipFill>
        <p:spPr>
          <a:xfrm>
            <a:off x="882127" y="487379"/>
            <a:ext cx="3659536" cy="6139353"/>
          </a:xfrm>
          <a:prstGeom prst="rect">
            <a:avLst/>
          </a:prstGeom>
        </p:spPr>
      </p:pic>
      <p:pic>
        <p:nvPicPr>
          <p:cNvPr id="14" name="Image 13">
            <a:extLst>
              <a:ext uri="{FF2B5EF4-FFF2-40B4-BE49-F238E27FC236}">
                <a16:creationId xmlns:a16="http://schemas.microsoft.com/office/drawing/2014/main" id="{6753B0A6-F031-E315-FCF8-B4C6244FC31F}"/>
              </a:ext>
            </a:extLst>
          </p:cNvPr>
          <p:cNvPicPr>
            <a:picLocks noChangeAspect="1"/>
          </p:cNvPicPr>
          <p:nvPr/>
        </p:nvPicPr>
        <p:blipFill rotWithShape="1">
          <a:blip r:embed="rId5"/>
          <a:srcRect l="8371" t="8675" r="53137" b="5131"/>
          <a:stretch/>
        </p:blipFill>
        <p:spPr>
          <a:xfrm>
            <a:off x="8129040" y="487381"/>
            <a:ext cx="3659537" cy="6146024"/>
          </a:xfrm>
          <a:prstGeom prst="rect">
            <a:avLst/>
          </a:prstGeom>
        </p:spPr>
      </p:pic>
    </p:spTree>
    <p:extLst>
      <p:ext uri="{BB962C8B-B14F-4D97-AF65-F5344CB8AC3E}">
        <p14:creationId xmlns:p14="http://schemas.microsoft.com/office/powerpoint/2010/main" val="91309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 calcmode="lin" valueType="num">
                                      <p:cBhvr>
                                        <p:cTn id="8" dur="1000"/>
                                        <p:tgtEl>
                                          <p:spTgt spid="10"/>
                                        </p:tgtEl>
                                        <p:attrNameLst>
                                          <p:attrName>style.rotation</p:attrName>
                                        </p:attrNameLst>
                                      </p:cBhvr>
                                      <p:tavLst>
                                        <p:tav tm="0">
                                          <p:val>
                                            <p:fltVal val="0"/>
                                          </p:val>
                                        </p:tav>
                                        <p:tav tm="100000">
                                          <p:val>
                                            <p:fltVal val="90"/>
                                          </p:val>
                                        </p:tav>
                                      </p:tavLst>
                                    </p:anim>
                                    <p:animEffect transition="out" filter="fade">
                                      <p:cBhvr>
                                        <p:cTn id="9" dur="1000"/>
                                        <p:tgtEl>
                                          <p:spTgt spid="10"/>
                                        </p:tgtEl>
                                      </p:cBhvr>
                                    </p:animEffect>
                                    <p:set>
                                      <p:cBhvr>
                                        <p:cTn id="10" dur="1" fill="hold">
                                          <p:stCondLst>
                                            <p:cond delay="9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nodeType="clickEffect">
                                  <p:stCondLst>
                                    <p:cond delay="0"/>
                                  </p:stCondLst>
                                  <p:childTnLst>
                                    <p:animEffect transition="out" filter="barn(inVertical)">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56AEAE4-F53A-3F8D-CC47-E3C974F00E95}"/>
              </a:ext>
            </a:extLst>
          </p:cNvPr>
          <p:cNvSpPr>
            <a:spLocks noGrp="1"/>
          </p:cNvSpPr>
          <p:nvPr>
            <p:ph type="title"/>
          </p:nvPr>
        </p:nvSpPr>
        <p:spPr/>
        <p:txBody>
          <a:bodyPr/>
          <a:lstStyle/>
          <a:p>
            <a:r>
              <a:rPr lang="fr-CH" dirty="0"/>
              <a:t>Comment en est-on arrivé là?</a:t>
            </a:r>
          </a:p>
        </p:txBody>
      </p:sp>
      <p:pic>
        <p:nvPicPr>
          <p:cNvPr id="1026" name="Picture 2" descr="Photos gratuites de Investissement">
            <a:extLst>
              <a:ext uri="{FF2B5EF4-FFF2-40B4-BE49-F238E27FC236}">
                <a16:creationId xmlns:a16="http://schemas.microsoft.com/office/drawing/2014/main" id="{7EBDA79E-6D5F-46BB-67EF-A16F9C365C0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3552" b="3175"/>
          <a:stretch/>
        </p:blipFill>
        <p:spPr bwMode="auto">
          <a:xfrm>
            <a:off x="796962" y="-139854"/>
            <a:ext cx="11383472" cy="707853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215D2D02-6C56-9C32-A49F-5FB988BA9EA3}"/>
              </a:ext>
            </a:extLst>
          </p:cNvPr>
          <p:cNvSpPr txBox="1"/>
          <p:nvPr/>
        </p:nvSpPr>
        <p:spPr>
          <a:xfrm>
            <a:off x="806819" y="1441523"/>
            <a:ext cx="5396029" cy="1446550"/>
          </a:xfrm>
          <a:prstGeom prst="rect">
            <a:avLst/>
          </a:prstGeom>
          <a:noFill/>
        </p:spPr>
        <p:txBody>
          <a:bodyPr wrap="none" rtlCol="0">
            <a:spAutoFit/>
          </a:bodyPr>
          <a:lstStyle/>
          <a:p>
            <a:r>
              <a:rPr lang="fr-CH" sz="8800" b="1" dirty="0">
                <a:latin typeface="Montserrat" panose="00000500000000000000" pitchFamily="50" charset="0"/>
              </a:rPr>
              <a:t>QUALITE</a:t>
            </a:r>
          </a:p>
        </p:txBody>
      </p:sp>
      <p:sp>
        <p:nvSpPr>
          <p:cNvPr id="3" name="ZoneTexte 2">
            <a:extLst>
              <a:ext uri="{FF2B5EF4-FFF2-40B4-BE49-F238E27FC236}">
                <a16:creationId xmlns:a16="http://schemas.microsoft.com/office/drawing/2014/main" id="{13AFB066-E458-449E-1417-CA94F70B63D7}"/>
              </a:ext>
            </a:extLst>
          </p:cNvPr>
          <p:cNvSpPr txBox="1"/>
          <p:nvPr/>
        </p:nvSpPr>
        <p:spPr>
          <a:xfrm>
            <a:off x="5154703" y="3261356"/>
            <a:ext cx="6692858" cy="1323439"/>
          </a:xfrm>
          <a:prstGeom prst="rect">
            <a:avLst/>
          </a:prstGeom>
          <a:noFill/>
        </p:spPr>
        <p:txBody>
          <a:bodyPr wrap="none" rtlCol="0">
            <a:spAutoFit/>
          </a:bodyPr>
          <a:lstStyle/>
          <a:p>
            <a:r>
              <a:rPr lang="fr-CH" sz="8000" b="1" dirty="0">
                <a:latin typeface="Montserrat" panose="00000500000000000000" pitchFamily="50" charset="0"/>
              </a:rPr>
              <a:t>…empêchée</a:t>
            </a:r>
          </a:p>
        </p:txBody>
      </p:sp>
    </p:spTree>
    <p:extLst>
      <p:ext uri="{BB962C8B-B14F-4D97-AF65-F5344CB8AC3E}">
        <p14:creationId xmlns:p14="http://schemas.microsoft.com/office/powerpoint/2010/main" val="37057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56AEAE4-F53A-3F8D-CC47-E3C974F00E95}"/>
              </a:ext>
            </a:extLst>
          </p:cNvPr>
          <p:cNvSpPr>
            <a:spLocks noGrp="1"/>
          </p:cNvSpPr>
          <p:nvPr>
            <p:ph type="title"/>
          </p:nvPr>
        </p:nvSpPr>
        <p:spPr/>
        <p:txBody>
          <a:bodyPr/>
          <a:lstStyle/>
          <a:p>
            <a:endParaRPr lang="fr-CH"/>
          </a:p>
        </p:txBody>
      </p:sp>
      <p:sp>
        <p:nvSpPr>
          <p:cNvPr id="3" name="Espace réservé du contenu 2">
            <a:extLst>
              <a:ext uri="{FF2B5EF4-FFF2-40B4-BE49-F238E27FC236}">
                <a16:creationId xmlns:a16="http://schemas.microsoft.com/office/drawing/2014/main" id="{9167D574-A5B5-DB82-05CF-571F3FC0ACBC}"/>
              </a:ext>
            </a:extLst>
          </p:cNvPr>
          <p:cNvSpPr>
            <a:spLocks noGrp="1"/>
          </p:cNvSpPr>
          <p:nvPr>
            <p:ph idx="1"/>
          </p:nvPr>
        </p:nvSpPr>
        <p:spPr/>
        <p:txBody>
          <a:bodyPr/>
          <a:lstStyle/>
          <a:p>
            <a:endParaRPr lang="fr-CH"/>
          </a:p>
        </p:txBody>
      </p:sp>
      <p:pic>
        <p:nvPicPr>
          <p:cNvPr id="1026" name="Picture 2" descr="Photos gratuites de Réussite">
            <a:extLst>
              <a:ext uri="{FF2B5EF4-FFF2-40B4-BE49-F238E27FC236}">
                <a16:creationId xmlns:a16="http://schemas.microsoft.com/office/drawing/2014/main" id="{FF79A3EE-2A21-72FD-001A-787F9BA6C7CE}"/>
              </a:ext>
            </a:extLst>
          </p:cNvPr>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9850"/>
          <a:stretch/>
        </p:blipFill>
        <p:spPr bwMode="auto">
          <a:xfrm>
            <a:off x="838201" y="0"/>
            <a:ext cx="11436274" cy="687321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contenu 4">
            <a:extLst>
              <a:ext uri="{FF2B5EF4-FFF2-40B4-BE49-F238E27FC236}">
                <a16:creationId xmlns:a16="http://schemas.microsoft.com/office/drawing/2014/main" id="{502F9347-BE9D-0982-BB32-484D177B306D}"/>
              </a:ext>
            </a:extLst>
          </p:cNvPr>
          <p:cNvSpPr txBox="1">
            <a:spLocks/>
          </p:cNvSpPr>
          <p:nvPr/>
        </p:nvSpPr>
        <p:spPr>
          <a:xfrm>
            <a:off x="1722006" y="656302"/>
            <a:ext cx="9014686" cy="48244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6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r-CH" dirty="0"/>
          </a:p>
          <a:p>
            <a:pPr marL="0" indent="0" algn="r">
              <a:lnSpc>
                <a:spcPct val="150000"/>
              </a:lnSpc>
              <a:buFont typeface="Arial" panose="020B0604020202020204" pitchFamily="34" charset="0"/>
              <a:buNone/>
            </a:pPr>
            <a:r>
              <a:rPr lang="fr-CH" sz="3600" b="1" dirty="0"/>
              <a:t>«Je me suis retrouvée en servitude… à me malmener au nom d’un objectif inatteignable».</a:t>
            </a:r>
          </a:p>
          <a:p>
            <a:pPr marL="0" indent="0" algn="r">
              <a:buFont typeface="Arial" panose="020B0604020202020204" pitchFamily="34" charset="0"/>
              <a:buNone/>
            </a:pPr>
            <a:endParaRPr lang="fr-CH" sz="3600" b="1" dirty="0"/>
          </a:p>
        </p:txBody>
      </p:sp>
      <p:sp>
        <p:nvSpPr>
          <p:cNvPr id="4" name="ZoneTexte 3">
            <a:extLst>
              <a:ext uri="{FF2B5EF4-FFF2-40B4-BE49-F238E27FC236}">
                <a16:creationId xmlns:a16="http://schemas.microsoft.com/office/drawing/2014/main" id="{213575D9-BC90-569E-1418-C16A98670B5D}"/>
              </a:ext>
            </a:extLst>
          </p:cNvPr>
          <p:cNvSpPr txBox="1"/>
          <p:nvPr/>
        </p:nvSpPr>
        <p:spPr>
          <a:xfrm>
            <a:off x="1264018" y="5592659"/>
            <a:ext cx="10382971" cy="1015663"/>
          </a:xfrm>
          <a:prstGeom prst="rect">
            <a:avLst/>
          </a:prstGeom>
          <a:noFill/>
        </p:spPr>
        <p:txBody>
          <a:bodyPr wrap="none" rtlCol="0">
            <a:spAutoFit/>
          </a:bodyPr>
          <a:lstStyle/>
          <a:p>
            <a:r>
              <a:rPr lang="fr-CH" sz="6000" b="1" dirty="0">
                <a:latin typeface="Montserrat" panose="00000500000000000000" pitchFamily="50" charset="0"/>
              </a:rPr>
              <a:t>GESTION PAR OBJECTIFS</a:t>
            </a:r>
          </a:p>
        </p:txBody>
      </p:sp>
    </p:spTree>
    <p:extLst>
      <p:ext uri="{BB962C8B-B14F-4D97-AF65-F5344CB8AC3E}">
        <p14:creationId xmlns:p14="http://schemas.microsoft.com/office/powerpoint/2010/main" val="45333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56AEAE4-F53A-3F8D-CC47-E3C974F00E95}"/>
              </a:ext>
            </a:extLst>
          </p:cNvPr>
          <p:cNvSpPr>
            <a:spLocks noGrp="1"/>
          </p:cNvSpPr>
          <p:nvPr>
            <p:ph type="title"/>
          </p:nvPr>
        </p:nvSpPr>
        <p:spPr/>
        <p:txBody>
          <a:bodyPr/>
          <a:lstStyle/>
          <a:p>
            <a:endParaRPr lang="fr-CH"/>
          </a:p>
        </p:txBody>
      </p:sp>
      <p:sp>
        <p:nvSpPr>
          <p:cNvPr id="9" name="Espace réservé du contenu 8">
            <a:extLst>
              <a:ext uri="{FF2B5EF4-FFF2-40B4-BE49-F238E27FC236}">
                <a16:creationId xmlns:a16="http://schemas.microsoft.com/office/drawing/2014/main" id="{645E0721-217E-1A44-ACA2-F11D8D3EA0E1}"/>
              </a:ext>
            </a:extLst>
          </p:cNvPr>
          <p:cNvSpPr>
            <a:spLocks noGrp="1"/>
          </p:cNvSpPr>
          <p:nvPr>
            <p:ph idx="1"/>
          </p:nvPr>
        </p:nvSpPr>
        <p:spPr/>
        <p:txBody>
          <a:bodyPr/>
          <a:lstStyle/>
          <a:p>
            <a:endParaRPr lang="fr-CH"/>
          </a:p>
        </p:txBody>
      </p:sp>
      <p:pic>
        <p:nvPicPr>
          <p:cNvPr id="2050" name="Picture 2" descr="Photos gratuites de Casiers">
            <a:extLst>
              <a:ext uri="{FF2B5EF4-FFF2-40B4-BE49-F238E27FC236}">
                <a16:creationId xmlns:a16="http://schemas.microsoft.com/office/drawing/2014/main" id="{427D4811-0053-ED88-12AA-722D634D8F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96"/>
          <a:stretch/>
        </p:blipFill>
        <p:spPr bwMode="auto">
          <a:xfrm>
            <a:off x="958502" y="-86061"/>
            <a:ext cx="11289253" cy="706733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CAB5A7BF-A7B8-C876-AEFE-3752EE7919FF}"/>
              </a:ext>
            </a:extLst>
          </p:cNvPr>
          <p:cNvSpPr txBox="1"/>
          <p:nvPr/>
        </p:nvSpPr>
        <p:spPr>
          <a:xfrm>
            <a:off x="1199249" y="4768955"/>
            <a:ext cx="10788313" cy="1938992"/>
          </a:xfrm>
          <a:prstGeom prst="rect">
            <a:avLst/>
          </a:prstGeom>
          <a:noFill/>
        </p:spPr>
        <p:txBody>
          <a:bodyPr wrap="square" rtlCol="0">
            <a:spAutoFit/>
          </a:bodyPr>
          <a:lstStyle/>
          <a:p>
            <a:pPr algn="ctr"/>
            <a:r>
              <a:rPr lang="fr-CH" sz="6000" b="1" dirty="0">
                <a:solidFill>
                  <a:schemeClr val="bg1"/>
                </a:solidFill>
                <a:latin typeface="Montserrat" panose="00000500000000000000" pitchFamily="50" charset="0"/>
              </a:rPr>
              <a:t>Prière de laissez votre personnalité au vestiaire!</a:t>
            </a:r>
          </a:p>
        </p:txBody>
      </p:sp>
    </p:spTree>
    <p:extLst>
      <p:ext uri="{BB962C8B-B14F-4D97-AF65-F5344CB8AC3E}">
        <p14:creationId xmlns:p14="http://schemas.microsoft.com/office/powerpoint/2010/main" val="69732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1ECD1A8E-6B60-E9E4-5D0D-1D724085CE36}"/>
              </a:ext>
            </a:extLst>
          </p:cNvPr>
          <p:cNvPicPr>
            <a:picLocks noGrp="1" noChangeAspect="1"/>
          </p:cNvPicPr>
          <p:nvPr>
            <p:ph idx="1"/>
          </p:nvPr>
        </p:nvPicPr>
        <p:blipFill rotWithShape="1">
          <a:blip r:embed="rId3">
            <a:lum bright="70000" contrast="-70000"/>
            <a:extLst>
              <a:ext uri="{BEBA8EAE-BF5A-486C-A8C5-ECC9F3942E4B}">
                <a14:imgProps xmlns:a14="http://schemas.microsoft.com/office/drawing/2010/main">
                  <a14:imgLayer r:embed="rId4">
                    <a14:imgEffect>
                      <a14:colorTemperature colorTemp="7200"/>
                    </a14:imgEffect>
                  </a14:imgLayer>
                </a14:imgProps>
              </a:ext>
            </a:extLst>
          </a:blip>
          <a:srcRect t="-1" b="10651"/>
          <a:stretch/>
        </p:blipFill>
        <p:spPr>
          <a:xfrm>
            <a:off x="742033" y="0"/>
            <a:ext cx="11504250" cy="6858000"/>
          </a:xfrm>
        </p:spPr>
      </p:pic>
      <p:sp>
        <p:nvSpPr>
          <p:cNvPr id="2" name="ZoneTexte 1">
            <a:extLst>
              <a:ext uri="{FF2B5EF4-FFF2-40B4-BE49-F238E27FC236}">
                <a16:creationId xmlns:a16="http://schemas.microsoft.com/office/drawing/2014/main" id="{AEF0C586-E60D-35BD-0CD3-0AD2CB0239C0}"/>
              </a:ext>
            </a:extLst>
          </p:cNvPr>
          <p:cNvSpPr txBox="1"/>
          <p:nvPr/>
        </p:nvSpPr>
        <p:spPr>
          <a:xfrm>
            <a:off x="1048624" y="4326202"/>
            <a:ext cx="10890560" cy="1754326"/>
          </a:xfrm>
          <a:prstGeom prst="rect">
            <a:avLst/>
          </a:prstGeom>
          <a:noFill/>
        </p:spPr>
        <p:txBody>
          <a:bodyPr wrap="square" rtlCol="0">
            <a:spAutoFit/>
          </a:bodyPr>
          <a:lstStyle/>
          <a:p>
            <a:pPr algn="r"/>
            <a:r>
              <a:rPr lang="fr-CH" sz="3600" b="1" dirty="0">
                <a:latin typeface="Montserrat" panose="00000500000000000000" pitchFamily="50" charset="0"/>
              </a:rPr>
              <a:t>«Plus personne n’habite ce corps qui récite, fait ses gammes, en bon rouage du système.»</a:t>
            </a:r>
          </a:p>
        </p:txBody>
      </p:sp>
      <p:pic>
        <p:nvPicPr>
          <p:cNvPr id="3074" name="Picture 2" descr="Photos gratuites de Des arbres">
            <a:extLst>
              <a:ext uri="{FF2B5EF4-FFF2-40B4-BE49-F238E27FC236}">
                <a16:creationId xmlns:a16="http://schemas.microsoft.com/office/drawing/2014/main" id="{33FAECAE-800D-7F1F-949A-0D2A7A13A0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915"/>
          <a:stretch/>
        </p:blipFill>
        <p:spPr bwMode="auto">
          <a:xfrm>
            <a:off x="763548" y="-117987"/>
            <a:ext cx="11460713" cy="702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1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85B5BEE-6663-477E-84CC-8F3239D3B1D6}"/>
              </a:ext>
            </a:extLst>
          </p:cNvPr>
          <p:cNvSpPr>
            <a:spLocks noGrp="1"/>
          </p:cNvSpPr>
          <p:nvPr>
            <p:ph type="title"/>
          </p:nvPr>
        </p:nvSpPr>
        <p:spPr>
          <a:xfrm>
            <a:off x="1104900" y="365125"/>
            <a:ext cx="10248899" cy="1452917"/>
          </a:xfrm>
        </p:spPr>
        <p:txBody>
          <a:bodyPr rtlCol="0">
            <a:normAutofit/>
          </a:bodyPr>
          <a:lstStyle/>
          <a:p>
            <a:pPr rtl="0"/>
            <a:r>
              <a:rPr lang="fr-FR" noProof="1"/>
              <a:t>Qui répond à la question « Que fais-tu dans la vie? »</a:t>
            </a:r>
          </a:p>
        </p:txBody>
      </p:sp>
      <p:sp>
        <p:nvSpPr>
          <p:cNvPr id="5" name="Espace réservé du contenu 4">
            <a:extLst>
              <a:ext uri="{FF2B5EF4-FFF2-40B4-BE49-F238E27FC236}">
                <a16:creationId xmlns:a16="http://schemas.microsoft.com/office/drawing/2014/main" id="{9069DBEC-9DC1-9B3B-28B7-863A3B847E81}"/>
              </a:ext>
            </a:extLst>
          </p:cNvPr>
          <p:cNvSpPr>
            <a:spLocks noGrp="1"/>
          </p:cNvSpPr>
          <p:nvPr>
            <p:ph idx="1"/>
          </p:nvPr>
        </p:nvSpPr>
        <p:spPr>
          <a:xfrm>
            <a:off x="3162748" y="1374065"/>
            <a:ext cx="8191051" cy="4824413"/>
          </a:xfrm>
        </p:spPr>
        <p:txBody>
          <a:bodyPr/>
          <a:lstStyle/>
          <a:p>
            <a:pPr marL="0" indent="0">
              <a:buNone/>
            </a:pPr>
            <a:endParaRPr lang="fr-CH" dirty="0"/>
          </a:p>
          <a:p>
            <a:pPr marL="0" indent="0">
              <a:buNone/>
            </a:pPr>
            <a:endParaRPr lang="fr-CH" dirty="0"/>
          </a:p>
          <a:p>
            <a:pPr marL="0" indent="0">
              <a:buNone/>
            </a:pPr>
            <a:endParaRPr lang="fr-CH" dirty="0"/>
          </a:p>
          <a:p>
            <a:pPr marL="0" indent="0">
              <a:buNone/>
            </a:pPr>
            <a:r>
              <a:rPr lang="fr-CH" sz="6400" b="1" dirty="0"/>
              <a:t>Je la gagne.</a:t>
            </a:r>
          </a:p>
        </p:txBody>
      </p:sp>
      <p:sp>
        <p:nvSpPr>
          <p:cNvPr id="6" name="ZoneTexte 5">
            <a:extLst>
              <a:ext uri="{FF2B5EF4-FFF2-40B4-BE49-F238E27FC236}">
                <a16:creationId xmlns:a16="http://schemas.microsoft.com/office/drawing/2014/main" id="{F35DCA62-FC06-8467-D52D-4F2393B73E06}"/>
              </a:ext>
            </a:extLst>
          </p:cNvPr>
          <p:cNvSpPr txBox="1"/>
          <p:nvPr/>
        </p:nvSpPr>
        <p:spPr>
          <a:xfrm>
            <a:off x="2809683" y="2451929"/>
            <a:ext cx="6572633" cy="2862322"/>
          </a:xfrm>
          <a:prstGeom prst="rect">
            <a:avLst/>
          </a:prstGeom>
          <a:solidFill>
            <a:schemeClr val="bg1"/>
          </a:solidFill>
        </p:spPr>
        <p:txBody>
          <a:bodyPr wrap="none" rtlCol="0">
            <a:spAutoFit/>
          </a:bodyPr>
          <a:lstStyle/>
          <a:p>
            <a:pPr algn="ctr"/>
            <a:r>
              <a:rPr lang="fr-CH" sz="6000" b="1" dirty="0">
                <a:solidFill>
                  <a:schemeClr val="accent3"/>
                </a:solidFill>
                <a:latin typeface="Montserrat" panose="00000500000000000000" pitchFamily="50" charset="0"/>
              </a:rPr>
              <a:t>travail utilitaire </a:t>
            </a:r>
          </a:p>
          <a:p>
            <a:pPr algn="ctr"/>
            <a:r>
              <a:rPr lang="fr-CH" sz="6000" b="1" dirty="0">
                <a:solidFill>
                  <a:schemeClr val="accent3"/>
                </a:solidFill>
                <a:latin typeface="Montserrat" panose="00000500000000000000" pitchFamily="50" charset="0"/>
              </a:rPr>
              <a:t>ou </a:t>
            </a:r>
          </a:p>
          <a:p>
            <a:pPr algn="ctr"/>
            <a:r>
              <a:rPr lang="fr-CH" sz="6000" b="1" dirty="0">
                <a:solidFill>
                  <a:schemeClr val="accent3"/>
                </a:solidFill>
                <a:latin typeface="Montserrat" panose="00000500000000000000" pitchFamily="50" charset="0"/>
              </a:rPr>
              <a:t>travail vivant?</a:t>
            </a:r>
          </a:p>
        </p:txBody>
      </p:sp>
    </p:spTree>
    <p:extLst>
      <p:ext uri="{BB962C8B-B14F-4D97-AF65-F5344CB8AC3E}">
        <p14:creationId xmlns:p14="http://schemas.microsoft.com/office/powerpoint/2010/main" val="357067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left)">
                                      <p:cBhvr>
                                        <p:cTn id="7" dur="50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56AEAE4-F53A-3F8D-CC47-E3C974F00E95}"/>
              </a:ext>
            </a:extLst>
          </p:cNvPr>
          <p:cNvSpPr>
            <a:spLocks noGrp="1"/>
          </p:cNvSpPr>
          <p:nvPr>
            <p:ph type="title"/>
          </p:nvPr>
        </p:nvSpPr>
        <p:spPr/>
        <p:txBody>
          <a:bodyPr/>
          <a:lstStyle/>
          <a:p>
            <a:r>
              <a:rPr lang="fr-CH" dirty="0"/>
              <a:t>Quelles conséquences ?</a:t>
            </a:r>
          </a:p>
        </p:txBody>
      </p:sp>
      <p:pic>
        <p:nvPicPr>
          <p:cNvPr id="1028" name="Picture 4" descr="Photos gratuites de Youtuber">
            <a:extLst>
              <a:ext uri="{FF2B5EF4-FFF2-40B4-BE49-F238E27FC236}">
                <a16:creationId xmlns:a16="http://schemas.microsoft.com/office/drawing/2014/main" id="{F855E8B9-1D07-9322-1016-BCCDBBBF90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06" r="27968"/>
          <a:stretch/>
        </p:blipFill>
        <p:spPr bwMode="auto">
          <a:xfrm>
            <a:off x="1190922" y="1463217"/>
            <a:ext cx="3245986" cy="46065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s gratuites de Des économies">
            <a:extLst>
              <a:ext uri="{FF2B5EF4-FFF2-40B4-BE49-F238E27FC236}">
                <a16:creationId xmlns:a16="http://schemas.microsoft.com/office/drawing/2014/main" id="{3DFB8695-2468-888F-8DE5-D863BB7E3B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29" r="42183"/>
          <a:stretch/>
        </p:blipFill>
        <p:spPr bwMode="auto">
          <a:xfrm>
            <a:off x="7952070" y="1463217"/>
            <a:ext cx="3260662" cy="46065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s gratuites de Le marketing numérique">
            <a:extLst>
              <a:ext uri="{FF2B5EF4-FFF2-40B4-BE49-F238E27FC236}">
                <a16:creationId xmlns:a16="http://schemas.microsoft.com/office/drawing/2014/main" id="{0B74C2A4-42EA-F293-3DD1-F3A071E4F4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77" r="34594"/>
          <a:stretch/>
        </p:blipFill>
        <p:spPr bwMode="auto">
          <a:xfrm>
            <a:off x="4574466" y="1463217"/>
            <a:ext cx="3230753" cy="460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3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otos gratuites de Envato">
            <a:extLst>
              <a:ext uri="{FF2B5EF4-FFF2-40B4-BE49-F238E27FC236}">
                <a16:creationId xmlns:a16="http://schemas.microsoft.com/office/drawing/2014/main" id="{A7B84D36-4F78-B2A5-B33E-C1A330FCE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589"/>
          <a:stretch/>
        </p:blipFill>
        <p:spPr bwMode="auto">
          <a:xfrm>
            <a:off x="760206" y="1507904"/>
            <a:ext cx="9604291" cy="512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405699"/>
      </p:ext>
    </p:extLst>
  </p:cSld>
  <p:clrMapOvr>
    <a:masterClrMapping/>
  </p:clrMapOvr>
</p:sld>
</file>

<file path=ppt/theme/theme1.xml><?xml version="1.0" encoding="utf-8"?>
<a:theme xmlns:a="http://schemas.openxmlformats.org/drawingml/2006/main" name="Thème Office">
  <a:themeElements>
    <a:clrScheme name="Salutis">
      <a:dk1>
        <a:srgbClr val="003A53"/>
      </a:dk1>
      <a:lt1>
        <a:sysClr val="window" lastClr="FFFFFF"/>
      </a:lt1>
      <a:dk2>
        <a:srgbClr val="407392"/>
      </a:dk2>
      <a:lt2>
        <a:srgbClr val="DFE3E5"/>
      </a:lt2>
      <a:accent1>
        <a:srgbClr val="006187"/>
      </a:accent1>
      <a:accent2>
        <a:srgbClr val="009BA4"/>
      </a:accent2>
      <a:accent3>
        <a:srgbClr val="0092C3"/>
      </a:accent3>
      <a:accent4>
        <a:srgbClr val="00B7C0"/>
      </a:accent4>
      <a:accent5>
        <a:srgbClr val="00C2CC"/>
      </a:accent5>
      <a:accent6>
        <a:srgbClr val="FFFFFF"/>
      </a:accent6>
      <a:hlink>
        <a:srgbClr val="009BA4"/>
      </a:hlink>
      <a:folHlink>
        <a:srgbClr val="00C2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54169_TF16411254" id="{F97F0743-2BF5-4293-8A96-C334729DE1D0}" vid="{0D54A90D-2370-4FE2-8F78-C3DB41C842C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1DA07E-9A1F-402C-A357-ABD24F8C703B}">
  <ds:schemaRefs>
    <ds:schemaRef ds:uri="http://purl.org/dc/terms/"/>
    <ds:schemaRef ds:uri="http://schemas.microsoft.com/office/2006/documentManagement/types"/>
    <ds:schemaRef ds:uri="http://schemas.openxmlformats.org/package/2006/metadata/core-properties"/>
    <ds:schemaRef ds:uri="16c05727-aa75-4e4a-9b5f-8a80a1165891"/>
    <ds:schemaRef ds:uri="http://purl.org/dc/elements/1.1/"/>
    <ds:schemaRef ds:uri="http://schemas.microsoft.com/office/2006/metadata/properties"/>
    <ds:schemaRef ds:uri="71af3243-3dd4-4a8d-8c0d-dd76da1f02a5"/>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D0B596E-8E5F-4DB7-9C0B-A416410C0FAB}">
  <ds:schemaRefs>
    <ds:schemaRef ds:uri="http://schemas.microsoft.com/sharepoint/v3/contenttype/forms"/>
  </ds:schemaRefs>
</ds:datastoreItem>
</file>

<file path=customXml/itemProps3.xml><?xml version="1.0" encoding="utf-8"?>
<ds:datastoreItem xmlns:ds="http://schemas.openxmlformats.org/officeDocument/2006/customXml" ds:itemID="{5215998C-280A-471A-8BB1-CDC2B95FC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Présentation moderne</Template>
  <TotalTime>0</TotalTime>
  <Words>773</Words>
  <Application>Microsoft Office PowerPoint</Application>
  <PresentationFormat>Grand écran</PresentationFormat>
  <Paragraphs>70</Paragraphs>
  <Slides>11</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Alegreya</vt:lpstr>
      <vt:lpstr>Arial</vt:lpstr>
      <vt:lpstr>Calibri</vt:lpstr>
      <vt:lpstr>Montserrat</vt:lpstr>
      <vt:lpstr>Thème Office</vt:lpstr>
      <vt:lpstr>Diapositive de grandes photos</vt:lpstr>
      <vt:lpstr>Présentation PowerPoint</vt:lpstr>
      <vt:lpstr>Comment en est-on arrivé là?</vt:lpstr>
      <vt:lpstr>Présentation PowerPoint</vt:lpstr>
      <vt:lpstr>Présentation PowerPoint</vt:lpstr>
      <vt:lpstr>Présentation PowerPoint</vt:lpstr>
      <vt:lpstr>Qui répond à la question « Que fais-tu dans la vie? »</vt:lpstr>
      <vt:lpstr>Quelles conséquences ?</vt:lpstr>
      <vt:lpstr>Présentation PowerPoint</vt:lpstr>
      <vt:lpstr>Restaurer le Sentiment de Cohérence</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2019-11-05T16:49:06Z</dcterms:created>
  <dcterms:modified xsi:type="dcterms:W3CDTF">2022-11-26T15:44:45Z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