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1" r:id="rId2"/>
  </p:sldMasterIdLst>
  <p:notesMasterIdLst>
    <p:notesMasterId r:id="rId46"/>
  </p:notesMasterIdLst>
  <p:handoutMasterIdLst>
    <p:handoutMasterId r:id="rId47"/>
  </p:handoutMasterIdLst>
  <p:sldIdLst>
    <p:sldId id="271" r:id="rId3"/>
    <p:sldId id="411" r:id="rId4"/>
    <p:sldId id="412" r:id="rId5"/>
    <p:sldId id="335" r:id="rId6"/>
    <p:sldId id="413" r:id="rId7"/>
    <p:sldId id="336" r:id="rId8"/>
    <p:sldId id="414" r:id="rId9"/>
    <p:sldId id="410" r:id="rId10"/>
    <p:sldId id="446" r:id="rId11"/>
    <p:sldId id="353" r:id="rId12"/>
    <p:sldId id="357" r:id="rId13"/>
    <p:sldId id="361" r:id="rId14"/>
    <p:sldId id="415" r:id="rId15"/>
    <p:sldId id="359" r:id="rId16"/>
    <p:sldId id="416" r:id="rId17"/>
    <p:sldId id="364" r:id="rId18"/>
    <p:sldId id="365" r:id="rId19"/>
    <p:sldId id="417" r:id="rId20"/>
    <p:sldId id="420" r:id="rId21"/>
    <p:sldId id="421" r:id="rId22"/>
    <p:sldId id="422" r:id="rId23"/>
    <p:sldId id="423" r:id="rId24"/>
    <p:sldId id="419" r:id="rId25"/>
    <p:sldId id="454" r:id="rId26"/>
    <p:sldId id="427" r:id="rId27"/>
    <p:sldId id="428" r:id="rId28"/>
    <p:sldId id="430" r:id="rId29"/>
    <p:sldId id="431" r:id="rId30"/>
    <p:sldId id="433" r:id="rId31"/>
    <p:sldId id="435" r:id="rId32"/>
    <p:sldId id="451" r:id="rId33"/>
    <p:sldId id="450" r:id="rId34"/>
    <p:sldId id="432" r:id="rId35"/>
    <p:sldId id="438" r:id="rId36"/>
    <p:sldId id="439" r:id="rId37"/>
    <p:sldId id="440" r:id="rId38"/>
    <p:sldId id="441" r:id="rId39"/>
    <p:sldId id="442" r:id="rId40"/>
    <p:sldId id="443" r:id="rId41"/>
    <p:sldId id="444" r:id="rId42"/>
    <p:sldId id="445" r:id="rId43"/>
    <p:sldId id="449" r:id="rId44"/>
    <p:sldId id="406" r:id="rId45"/>
  </p:sldIdLst>
  <p:sldSz cx="9144000" cy="6858000" type="screen4x3"/>
  <p:notesSz cx="6797675" cy="9928225"/>
  <p:custDataLst>
    <p:tags r:id="rId4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08">
          <p15:clr>
            <a:srgbClr val="A4A3A4"/>
          </p15:clr>
        </p15:guide>
        <p15:guide id="4" orient="horz" pos="1133">
          <p15:clr>
            <a:srgbClr val="A4A3A4"/>
          </p15:clr>
        </p15:guide>
        <p15:guide id="5" pos="386">
          <p15:clr>
            <a:srgbClr val="A4A3A4"/>
          </p15:clr>
        </p15:guide>
        <p15:guide id="6"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6EC"/>
    <a:srgbClr val="E50430"/>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84" autoAdjust="0"/>
  </p:normalViewPr>
  <p:slideViewPr>
    <p:cSldViewPr>
      <p:cViewPr varScale="1">
        <p:scale>
          <a:sx n="107" d="100"/>
          <a:sy n="107" d="100"/>
        </p:scale>
        <p:origin x="1656" y="96"/>
      </p:cViewPr>
      <p:guideLst>
        <p:guide orient="horz" pos="2160"/>
        <p:guide pos="2880"/>
        <p:guide orient="horz" pos="508"/>
        <p:guide orient="horz" pos="1133"/>
        <p:guide pos="386"/>
        <p:guide pos="5375"/>
      </p:guideLst>
    </p:cSldViewPr>
  </p:slideViewPr>
  <p:notesTextViewPr>
    <p:cViewPr>
      <p:scale>
        <a:sx n="3" d="2"/>
        <a:sy n="3" d="2"/>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E9E85FA-0920-4318-A4FA-3D2959998328}" type="datetimeFigureOut">
              <a:rPr lang="fr-CH" smtClean="0"/>
              <a:t>29.11.2022</a:t>
            </a:fld>
            <a:endParaRPr lang="fr-CH"/>
          </a:p>
        </p:txBody>
      </p:sp>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74F25E3-0EAC-4C51-A062-1CBE0C27659D}" type="slidenum">
              <a:rPr lang="fr-CH" smtClean="0"/>
              <a:t>‹N°›</a:t>
            </a:fld>
            <a:endParaRPr lang="fr-CH"/>
          </a:p>
        </p:txBody>
      </p:sp>
    </p:spTree>
    <p:extLst>
      <p:ext uri="{BB962C8B-B14F-4D97-AF65-F5344CB8AC3E}">
        <p14:creationId xmlns:p14="http://schemas.microsoft.com/office/powerpoint/2010/main" val="10812539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19:23.138"/>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8492 287 0,'-25'0'0,"-1"0"62,0 0-30,1 0-17,-1 0 1,0 0-16,-25 0 15,0 0-15,25-25 16,1 25-16,-27-26 16,1 26-16,-26 0 15,51-26-15,-25 26 16,25 0-16,-25-25 16,0 25 15,51-26-31,-26 26 15,0 0 1,-25 0-16,0 0 16,-1 0-16,27 0 15,-27 0-15,27 0 16,-1-25-16,-51 25 16,26 0-16,25 0 0,-51 0 15,0-26 1,52 26-16,-1 0 15,0 0-15,1 0 16,-27-26-16,27 26 16,-1 0-16,-25 0 15,-52-25 1,26 25 0,0 0-16,-25 0 15,-1 0-15,52-26 16,-26 26-16,0 0 15,25 0-15,1 0 0,25 0 16,1 0-16,-1 0 16,0 0-16,-25 0 15,0 0-15,-1 0 16,-25 0-16,-51 0 16,51 0-16,0 0 15,0 0-15,0 0 16,26 0-16,0 0 15,-1 0-15,1 0 0,25-26 16,1 26-16,-1 0 16,-25 0-16,25 0 15,-25 0-15,-1 0 16,-50 0-16,25 0 16,0 0-16,0 0 15,26 0 1,-1 0-16,1 0 15,0 0-15,25 0 16,0 0-16,1 0 16,-27 0-1,52 26-15,-51-26 16,0 0 0,-1 0-16,1 0 15,0 26-15,-26-26 16,26 0-16,-26 0 15,25 0-15,-25 0 16,26 0-16,0 0 16,-1 0-16,27 0 15,-27 0 1,1 0-16,25 0 16,-25 0-16,0 0 15,0 0-15,25 0 16,-25 0-16,-1 0 15,-25 0-15,0 0 16,26 0-16,-77 0 16,25 0-16,26 0 0,-26 0 15,1 0 1,51 0-16,25 0 0,-25 0 16,-1 0-16,27 0 15,-1 0 1,-25 0-16,-1 0 15,1 0-15,-26 0 32,-26 0-32,1 0 0,25 0 0,0 0 31,0 0-31,26 0 0,-26 0 0,25 0 31,27 0-31,-27 0 16,1 0-16,25 0 0,-25 0 15,-26 0-15,0 0 16,0 0-16,0 0 16,-25 0-16,25 0 15,0 0-15,25-26 16,1 26-16,25 0 16,-25 0-16,25 0 15,1 0 1,-1 0 78,0 0 156,1 0-219,-1 0-16,0 0 1,26 26 0,-25-1-1,-1-25-15,26 26 78,-26-26-62,1 0-16,25 26 78,0-1-15,0 1-63,0-1 15,-26 27 1,26-27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30:47.411"/>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3611 45 0,'-30'0'109,"-1"0"-109,1 0 16,-93 0-16,62 0 15,-31 0-15,31 0 16,-31 0 0,31 0-16,-31 0 0,0 0 15,31 0 1,-31 0-16,31 0 0,0 0 16,0 0-1,-1 0-15,-29 0 16,60 0-16,-30 0 0,0 0 15,-1 0 1,32 0-16,-1 0 0,-30 0 16,30 0-1,-30 0-15,31 0 0,-1 0 16,0 0 31,-30 0-32,0 0-15,0 0 16,0 0 0,-1 0-16,1 0 15,0 0-15,30 0 16,1 0 15,-1 0-15,1 0-16,-1 0 0,-61 0 15,31 0 1,30 0 15,1 0 1,-1 0-17,1 0-15,-1 0 16,0 0-1,-30 0 17,31 0-32,-1 0 0,0 0 15,1 31 1,-32-31-16,32 0 16,-1 0-1,1 0 1,-1 0-1,-30 0-15,30 0 16,1 0 0,-1 0-1,0 0-15,1 0 0,-1 0 16,1 0 0,-1 0-1,0 0 1,1 0-1,-1 0 1,1 0 0,-1 0-16,0 0 0,1 0 62,30-31-46,-31 31 453</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31:18.750"/>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7406 0 0,'-31'0'63,"-30"0"-32,0 30-15,30-30-16,0 0 15,1 0 1,-1 0-16,-30 0 15,0 31-15,0-31 16,-31 0-16,-61 31 16,92-31-16,-1 0 15,1 0-15,0 0 16,30 0 0,1 0-16,-31 0 15,30 0-15,0 0 0,-30 0 16,31 0-1,-1 0 1,0 0 0,1 0-16,-1 0 15,1 0-15,-32 0 0,-60 0 32,91 0-32,-91 0 15,30 0-15,0 0 16,-61 0-16,62 0 15,-1 0-15,31 0 16,-1 0-16,1 0 16,0 30-16,-31-30 15,31 0-15,-31 0 0,-61 31 16,92-31-16,-62 0 16,32 0-16,-62 0 15,61 0-15,0 0 16,31 0-16,-31 0 15,-30 0-15,91 0 16,-91 0 0,30 0-16,-31 0 15,-60 0-15,30 0 16,30 0-16,-30 0 16,62 0-16,-62 0 15,122 0-15,-92 0 16,62 0-1,31 0 1,-1 0 0,-30 0-1,0 0 1,30 0-16,0 0 16,1 0-16,-1 30 15,-30-30 1,30 0-1,-30 0 32,31 0-31,-1 0-16,-30 31 16,30-31-16,1 0 15,-32 31-15,32-31 31,-1 0-31,1 0 0,-1 0 16,0 0 0,1 0-16,-1 0 31,1 0-15,-32 0-16,1 30 15,31-30-15,-32 0 0,1 0 16,31 0-1,-1 0 17,0 0-17,1 0-15,-1 0 16,1 0 0,-1 0-1,0 0 16,1 0-31,-1 0 16,-30 0-16,30 0 16,1 0 31,-1 0-32,1 0 1,-1 0-16,0-30 15,1 30 1,-1 0 15,1 0-15,-1 0 0,0 0-16,1 0 0,-1 0 31,1 0 16,-1 0 0,0 0-47,31-31 15,-30 31-15,-31 0 16,30 0 140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32:00.972"/>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18576 401 0,'-61'30'141,"-31"-30"-126,-30 0-15,30 0 16,-92 0-16,1 0 15,60 0-15,-30 0 16,31 0-16,-31 0 16,30 0-16,1 0 0,30 0 15,0-30-15,0 30 16,62 0-16,-31 0 16,-1 0-1,32 0-15,-1 0 16,-30 0-1,30 0 1,-60 0-16,-1 0 16,0 0-16,-30 0 15,-1 0-15,-30 0 16,61 0-16,-30-31 16,0 0-16,60 31 15,32-30 1,-1 30-16,1 0 0,-32-31 15,1 31 1,-31 0-16,-61 0 16,31 0-16,-31-30 15,-92 30-15,-61 0 16,61 0-16,0-62 31,31 32-31,31 30 0,30-31 16,30 31-16,31-30 15,-61 30-15,92 0 16,-31 0-16,0 0 16,31 0-16,-92 0 15,61 0-15,1 0 16,-93-62-16,0 62 16,-30 0-16,92 0 0,-62 0 15,31 0 1,31 0-16,30 0 15,0 0-15,62 0 0,-32 0 16,1 0-16,-31 0 31,1 0-31,-32 0 16,-91 0-16,30 0 16,-91 0-16,30 0 15,61 0-15,1 0 16,30 0-16,61 0 15,31-30-15,0 30 16,-1 0-16,32 0 0,-31 0 16,-1 0-16,-91 0 15,62 0-15,-62 0 0,30 0 16,31 0-16,-153 0 16,62 0-16,30 0 15,30 92-15,-91-92 16,92 30-16,-31 1 15,61-31-15,0 61 16,-61-30-16,0-1 16,0 31-16,31-30 15,-31-31-15,61 92 16,0-62-16,-30-30 16,91 0-1,-30 0-15,0 0 16,30 0-16,-30 0 15,0 0-15,-1 0 16,1 0-16,0 0 16,0 0-16,0 0 15,-31 0-15,0 0 16,0 0-16,-91 0 0,-32 31 16,-29-31-16,-1 0 15,61 0-15,31 0 16,-30 0-16,60 0 15,62 31-15,-31-31 16,0 0-16,31 0 16,31 0-1,-1 0 1,0 0-16,1 0 16,-1 0-16,0 0 15,1-31-15,-31 31 16,-62 0-16,62-31 15,-31 1-15,-30 30 16,-1-31-16,1 31 16,30 0-16,-30 0 0,61 0 15,30 0 1,0 0 62,1 0-78,-1 0 31,31-30-15,-30 30 31,-1 0 0,0 0-16,-30 0-15,31 0-1,-1 0-15,0 0 16,1 0-1,-1 0-15,1 0 16,-32 0-16,32 0 16,-1 0-1,1 0-15,-1 0 16,0 0-16,1 0 16,-1 0-1,1 0 1,-32 0-1,32 0 1,-1 0-16,-30 0 0,30 0 16,1 0-16,-31 0 15,30 0 1,0 0 0,1 0 15,-1 0-16,1 0 32,-1 0-47,0 0 16,1 0 0,-31 0-16,30 0 0,0 0 31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19:29.959"/>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8903 290 0,'-26'0'188,"-25"0"-188,-26 0 15,-26 0-15,1 0 16,25 0-16,0 0 16,26 0-16,-103 0 0,77 0 15,-52-26-15,27 26 16,-27 0-16,-25 0 15,-51 0-15,0 0 16,-52 0-16,1 0 16,-1 0-16,-51 0 15,77 0-15,26 0 0,0-51 16,51 51 0,26 0-16,51 0 31,0 0-31,0 0 0,-26 0 0,26 0 0,-77 0 15,0 0-15,-51 0 32,-51 0-32,-1 0 15,-51 0-15,52 0 16,-52 0-16,-26-26 0,78 26 16,102 0-1,25-51-15,27 51 16,50 0-16,-25 0 15,26 0-15,25 0 0,-25 0 16,0 0-16,0 0 16,-26 0-16,0 0 15,0 0-15,-52-26 16,27 26-16,-1-26 16,52 26-16,-1-25 15,1 25 1,51-26-1,-51 26 1,0 0 0,25 0-1,-25 0-15,25 0 16,0 0-16,1 0 16,-1 0-16,-51 0 0,26 0 15,-1 0-15,1 0 16,0 0-16,25 0 31,0 0 32,1 0-63,-1 0 15,-25 0-15,25 0 16,0 0-16,1 26 234,25-1-203,-26 1-31,26 25 16,0-25-16,0 0 16,0-1-1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19:38.048"/>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8877 32 0,'-51'0'110,"25"0"-95,0 26-15,-25-26 16,0 0-16,25 25 16,0-25-16,-51 26 15,52-26 1,-78 26-16,0-26 15,-51 0-15,1 0 16,-78 25-16,77-25 16,-52 0-16,1 0 15,-26 52-15,77-52 16,-51 0-16,51 0 16,-51 0-16,51 0 0,-77 0 15,128 0-15,-51 0 16,26 25-16,-26-25 15,52 0-15,-27 0 16,27 0-16,-27 0 16,-50 0-16,-1 0 15,-76 0 1,50 0-16,-50 0 16,-103 0-16,102 0 15,1 0-15,-1 0 16,26-51-16,26 25 15,77 26-15,-26 0 16,51-51-16,0 51 16,26-26-16,0 1 0,26 25 15,-26-26-15,26 26 16,-52-26-16,26 26 16,0 0-16,0 0 15,0 0-15,26 0 16,-52 0-16,78 0 15,-78 0-15,77 0 16,1 0-16,-1 0 16,0 0-1,1 0-15,-1 0 0,0 0 16,1 0 0,-1 0-1,1 0 1,-1 0-1,0 0 1,1 0 0,-1 0 15,0 26-31,26 0 16,-25-26-16,-1 0 140,0 0-93,1 0-31,-1 0 15,0 0-31,1 0 16,-1 25-1,0-25-15,1 0 63,-1 0-1,0 0-62,1 0 110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19:41.828"/>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13059 52 0,'-51'0'140,"-1"0"-124,1 0-16,0 0 16,-103 0-1,-52 0-15,-50 0 16,-52 0-16,-51 0 0,0 0 16,-1 0-16,53 0 15,50 0-15,52 0 16,-1 0-16,1 0 15,0 0-15,25 0 16,-76 0-16,51 0 16,-1 0-1,1 0-15,-103 0 16,103 0-16,-103 0 16,51 0-16,1 0 15,-26 0-15,76 0 16,1-26-16,51 26 15,-51 0-15,77 0 16,-78 0-16,1 0 0,51 0 16,-51 0-16,-52 0 15,1-26-15,25 26 16,26 0-16,-1 0 16,53 0-16,-53 0 15,-50 0-15,50 0 16,-230 52-1,77 24-15,0-76 16,102 26-16,1-26 16,76 0-16,103 0 15,52 0-15,-1 0 47,0 0 16,1 0-16,-27 0-47,1 0 15,25 0 1,1 0-1,-27 0 32,1 0-15,-26 0-32,26 0 15,25 0-15,-25 0 16,25 0-16,0 0 15,1 0 1,-1 0 0,1 0-1,-1 0-15,0 0 16,1 0 0,-27 0-1,27 0 1,-1 0-1,0 0-15,1 0 32,-1 0-1,0 0-31,1 0 31,-1 0-31,0 0 16,1 0-16,-1 0 15,0 0 1,1 0-16,-1 0 16,0 0 31,1 0 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34:08.300"/>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9222 11 0,'-25'0'140,"-26"0"-140,0 0 16,51 55-1,-76-55-15,51 0 16,0 55 0,-26-55-16,26 0 15,-26 0-15,26 54 16,-1-54-16,-24 55 16,24-55-16,1 0 15,-26 0 1,51 54-16,-50-54 15,24 0-15,1 0 16,0 0 0,-1 0-16,1 0 15,0 0-15,-26 55 16,0-55-16,-25 55 16,26-1-16,-26-54 15,-26 0-15,26 109 16,0-109-16,-50 0 15,-26 0-15,50 0 0,-100 0 16,50 0-16,0 0 16,0 0-16,25 0 15,26 0-15,-26 0 16,26 55-16,-26-55 16,51 0-16,0 0 15,25 0-15,-25 0 0,26 0 16,-1 0-16,0 0 15,26 0-15,0 0 16,-26 0-16,0 0 16,1 0-1,24 0-15,-24 0 16,-26 0 0,25 0-16,0 0 15,-25 0-15,25-55 16,1 55-16,-26 0 15,-26 0-15,1 0 16,0 0-16,-26 0 16,-25 0-16,51 0 15,-26 0-15,26 0 16,-1 0-16,1 0 0,25 0 16,25-54-16,-75 54 15,50 0 1,0 0-16,0 0 15,-51 0-15,51 0 16,0 0 0,25-109-16,-50 109 15,50 0 1,26 0-16,-26 0 0,26 0 16,-26 0-16,1 0 15,-26 0 1,25 0-16,-25 0 15,25 0-15,-25 0 16,-25 0-16,25 0 16,0 0-16,0 0 15,-25 0-15,25 0 16,0 0-16,0 0 16,-51 0-16,51 0 15,25 0-15,1 0 0,-1 0 16,26 0-16,-26 0 15,0 0-15,1 0 16,-1 0-16,-25 0 16,-25 0-16,-1 0 15,26 0-15,-50 0 16,24 0 0,-24 0-16,50 0 15,-26 0-15,1 0 16,50-55-16,1 55 15,-1 0-15,26 0 16,-1 0 0,1 0-16,0 0 15,-1 0-15</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29:15.516"/>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17382 78 0,'-31'0'218,"31"30"-186,-30-30-17,-1 0-15,-30 31 16,0-31-16,-1 0 15,32 0-15,-1 0 16,-30 0-16,0 0 16,0 30-16,-31-30 15,31 0-15,-62 0 0,93 0 16,-93 0-16,31 0 16,31 0-16,31 0 15,30 31-15,-31-31 47,0 0-16,1 0-31,-1 0 16,-30 0-16,0 0 16,30 0-1,0 31-15,1-31 16,-31 0-1,-1 0 1,-29 0 0,60 0-16,-30 0 0,-31 0 15,31 0-15,0 30 16,-1-30 0,32 0-16,-1 0 31,1 0-31,-1 0 15,-30 0 1,-31 0-16,0 0 16,-61 0-16,31 0 15,-123 0-15,123 0 16,30 0-16,-92 0 16,123 0-16,0 0 0,30 0 15,1 0 1,-1 0-1,0 0-15,1 0 16,-1 0 0,-30 0-16,30 0 31,-30 0 813,0 0-844,-62 0 15,32 0-15,-62 0 16,-62 0-16,-121 0 16,91 0-16,-61 0 0,0 0 15,61 0-15,31 61 16,30-61-16,62 0 15,-31 0-15,30 0 16,-30 0-16,31 0 16,-62 0-16,1 0 31,-123 0-31,0 0 0,30 0 16,32 0-1,60 0-15,-61 31 16,31-31-16,122 31 15,31-31-15,0 0 0,-1 0 16,32 0 0,-31 0-16,-1 0 15,-29-31-15,-32 31 16,1 0-16,-31-31 16,-92 31-16,-122 0 15,-62 0-15,62 0 16,-61 0-16,-1 0 15,62 0-15,61 0 0,61 0 16,62 0-16,30 0 16,30-30-16,-30 30 15,-31 0-15,62-61 16,0 61-16,60 0 16,-29 0-16,-32-31 15,62 31 1,0 0-16,0-31 15,30 31-15,-30-30 16,-31-1-16,61 31 16,-60-30-16,29 30 15,1-31-15,-31 31 16,1 0-16,29 0 16,1-31-16,0 31 0,30 0 15,-30 0-15,31 0 16,-1 0-1,-30 0 1,-31 0-16,0 0 16,-30 0-16,-123 0 15,-61 0 1,0 0-16,122 0 16,-30 0-16,122 0 15,62 0 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29:18.709"/>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20779 239 0,'-123'0'172,"-121"0"-157,-124 0 1,1 0-16,0 0 16,122 0-16,-61 0 15,123 0-15,-1 0 16,-92 0-16,154 0 16,0 0-16,-62 0 15,-30 0-15,-31 0 16,0 0-16,0 0 0,-61 0 15,0 0-15,-122 0 16,61 0-16,-1 0 16,1 0-16,61 0 15,31 0-15,30 0 16,-61 0-16,61 0 16,0 0-1,-61 0-15,61 0 16,1 0-16,-93 0 15,92 0-15,-61 0 16,123 0-16,-62 0 16,0 0-16,0 0 15,0 0-15,-91 0 16,91 0-16,0 0 0,61 0 16,-122 0-1,153 0-15,-30 0 0,-1 0 16,0 0-16,1 0 15,-1 0-15,-61 0 16,-30-31-16,30 31 31,62 0-31,-62 0 16,31-61-16,30 61 0,0 0 16,93 0-16,-32 0 15,31 0 1,31 0-16,30 0 15,1 0 1,-1 0-16,-30 0 0,0-31 16,0 31-16,-31 0 15,0 0-15,-30-61 0,-1 61 16,31 0-16,31 0 16,-31 0-16,31 0 15,-61 0-15,61 0 16,-1 0-1,32 0-15,-31 0 16,-31 0-16,0 0 16,0 0-16,-30 0 15,61 0-15,-1 0 16,-29 0-16,-1 0 16,31 0-1,-31 0-15,31 0 16,-1 0-16,32 0 15,-1 0-15,-30 0 32,0 0-17,-31 0 1,-31 0-16,93 0 0,-31 0 16,-1 0-16,1 0 15,31 0-15,-32 0 16,32 0-1,-1 0-15,1 0 16,-93 0-16,62 0 31,-31 0-31,31 0 0,-31 0 16,62 0-16,-1 0 16,0 0-1,-30 0 1,0 0-1,0 0-15,0 0 16,30 31-16,-30-1 0,-31-30 16,31 62-1,0-62-15,-1 0 16,1 0-16,0 30 16,0-30-16,30 0 15,1 0 16,-1 0 1,0 0-32,1 0 15,-31 0-15,-1 0 0,1 0 16,0 0-16,0 0 16,-1 0-1,32 0-15,-1 0 16,1 0-16,-1 0 15,0 0-15,-30 0 16,0 0-16,0 0 16,0 0-16,-1 0 15,1 0-15,31 0 16,30-30 0,-31 30-16,0 0 31,1 0 0,30-31 141,30 31-156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29:27.238"/>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125 7773 0,'0'-91'171,"0"60"-155,0 0 0,31 1-16,-31-1 0,0 1 31,0-32-31,0 1 16,0 0-1,0 30-15,0-30 16,0 31-16,0-1 15,0-30 1,0 30-16,0-30 16,0 30-16,0-30 15,0 31-15,0-1 16,31-30-16,-31 0 16,0-1-1,0 32-15,0-32 16,30 62-16,-30-30 0,0-1 15,0 1-15,0-1 16,0-30-16,0 30 16,0 1-16,31 30 15,-31-31-15,0-30 16,0 30-16,0 1 16,0-1-1,0 0-15,0-30 16,0 31-1,0-1-15,0 0 16,0 1-16,0-1 16,0 1-16,0-1 15,0 0-15,0-30 16,0 31-16,0-1 0,0 0 16,0 1-16,0-1 15,0 1-15,0-1 16,0 0-16,0 1 15,0-1 1,0 1-16,0-1 16,0 0-16,0 1 0,0-1 15,0 1 1,0-1 15,0 0-31,0 1 31,0-1-15,0 1 0,0-1-1,0 0-15,0 1 16,0-1 0,0 1-16,0-1 15,0 0 1,0 1-16,0-31 15,0 30 1,0 0 0,0 1 15,0-1-31,0 1 31,0-1-31,0 0 16,0 1-16,0-1 31,0 1-15,0-1-1,0 0 17,0 1-1,0-1 47,0 1-62,0-1 15,-31 31-31,31-31 0,0 1 15,-30-1 1,-1 31 15,31-30-31,0-1 47,-31 31-31,31-31-16,0 1 15,0-1 1,-30 0 0,30 1-1,0-1 32,0 1-47,-31 30 16,31-31-1,0 0 1,0 1-16,0-1 16,0 1 15,0-1-31,0 0 16,0-30-1,0 31 16,0-1-15,0 0 15,0 1-15,0-1-16,0 1 16,0-1-1,0 0 16,0 1-15,0-1 0,0 1-16,0-1 15,0 0 1,0 1 0,0-1-16,0 1 15,0-1 1,0 0-1,0 1 1,0-31 0,0 30-16,-30 0 15,30 1 1,0-1-16,0 1 16,0-1-1,0 0-15,0 1 16,-31-1-16,31 1 15,0-1 1,0 0 15,0 1-31,0-1 16,0 1 0,0-1-1,31 31-15,-31-31 31,0 1-15,30-1 15,-30 1-15,0-1-16,0 0 16,0 1-1,0-1-15,0 1 16,0-1-16,0 0 15,0 1-15,0-31 16,0 30 0,0 0-1,0 1 1,0-1-16,0 1 16,0-1-1,0 0 1,0 1-1,0-1-15,0 1 16,0-32 0,0 32 15,0-1-15,0 1-1,0-1-15,0 0 16,0 1-1,0-1 1,0-30-16,0 30 16,0 1-16,0-1 15,0 0-15,0-30 16,0 31 0,0-1-16,0 0 15,-30 1-15,30-1 16,0 1-16,0-1 15,0 0 1,0 1 15,0-1-15,0 1 0,0-1-1,0 0 1,0 1-16,0-1 15,0 1 1,0-1-16,0 0 31,0 1-31,0-1 16,0 1 0,0-1-1,0 0-15,0 1 78,0-1-62,0 1 0,0-1-1,0 0 1,0 1 15,0-1-15,0 1-1,0-1 32,0 0-16,0 1-15,0-1 15,0 1-15,0-1-16,0 0 16,0 1-1,0-1 1,0 1 31,0-1-16,0 0-15</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2T10:30:44.630"/>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4437 0 0,'-30'0'343,"-31"0"-327,30 0-16,-30 0 16,30 0-1,-30 0-15,0 0 16,30 0-1,1 0 1,-32 0 0,1 0-1,31 0-15,-1 0 16,0 0-16,-30 0 16,31 0-1,-1 0 1,0 0-16,1 0 15,-1 0 17,1 0-17,-1 0-15,0 0 16,-30 0-16,31 0 16,-1 0-16,-30 0 15,0 0 1,30 0-16,0 0 15,1 0-15,-1 0 16,1 0-16,-32 0 16,32 0-16,-31 0 15,30 0-15,0 0 0,1 0 16,-31 0-16,-1 0 16,32 0-16,-1 0 15,1 0 1,-1 0-16,31 31 15,-61-31-15,0 0 32,30 0-32,-30 0 15,30 0 1,-30 0-16,0 0 16,30 0-16,-30 0 15,30 0-15,31 30 16,-61-30-16,0 0 15,0 0-15,-1 0 16,1 0-16,0 0 16,30 0-16,1 0 15,-31 0-15,30 0 16,-30 0-16,0 0 0,30 0 16,-30 0-1,0 0 1,30 0-1,0 0-15,-30 0 16,31 0-16,-1 0 16,0 0-1,1 0 1,-1 0-16,1 0 16,-1 0 30,0 0-30,1 0 0,-1 0-16,1 0 15,-1 0 1,0 0-16,1 0 16,-1 0 46,1 0-62,-32 0 16,32 0-16,-1 0 15,1 0-15,-1 0 16,-61 0-16,62 0 16,-1 0 30,-30 0-30,30 0 0,1 0 124,-1 0-93,0 0-31,1 0 15,-1 0-31,1 0 78,-1 0 32,0 0-17,1 0-61,-1 0 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CD62A9A-B754-4F7D-889D-A743016DE3AE}" type="datetimeFigureOut">
              <a:rPr lang="de-CH" smtClean="0"/>
              <a:t>29.11.2022</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3A6AF36-6D6D-4162-96D4-90308753B9F6}" type="slidenum">
              <a:rPr lang="de-CH" smtClean="0"/>
              <a:t>‹N°›</a:t>
            </a:fld>
            <a:endParaRPr lang="de-CH"/>
          </a:p>
        </p:txBody>
      </p:sp>
    </p:spTree>
    <p:extLst>
      <p:ext uri="{BB962C8B-B14F-4D97-AF65-F5344CB8AC3E}">
        <p14:creationId xmlns:p14="http://schemas.microsoft.com/office/powerpoint/2010/main" val="82462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Zusammenspiel</a:t>
            </a:r>
            <a:r>
              <a:rPr lang="en-GB" dirty="0"/>
              <a:t> von </a:t>
            </a:r>
            <a:r>
              <a:rPr lang="en-GB" dirty="0" err="1"/>
              <a:t>physischer</a:t>
            </a:r>
            <a:r>
              <a:rPr lang="en-GB" dirty="0"/>
              <a:t>, </a:t>
            </a:r>
            <a:r>
              <a:rPr lang="en-GB" dirty="0" err="1"/>
              <a:t>psychischer</a:t>
            </a:r>
            <a:r>
              <a:rPr lang="en-GB" dirty="0"/>
              <a:t> und </a:t>
            </a:r>
            <a:r>
              <a:rPr lang="en-GB" dirty="0" err="1"/>
              <a:t>sozialer</a:t>
            </a:r>
            <a:r>
              <a:rPr lang="en-GB" dirty="0"/>
              <a:t> Gesundheit am </a:t>
            </a:r>
            <a:r>
              <a:rPr lang="en-GB" dirty="0" err="1"/>
              <a:t>Beispiel</a:t>
            </a:r>
            <a:r>
              <a:rPr lang="en-GB" dirty="0"/>
              <a:t> von </a:t>
            </a:r>
            <a:r>
              <a:rPr lang="en-GB" dirty="0" err="1"/>
              <a:t>Covid</a:t>
            </a:r>
            <a:r>
              <a:rPr lang="en-GB" dirty="0"/>
              <a:t>:</a:t>
            </a:r>
          </a:p>
          <a:p>
            <a:r>
              <a:rPr lang="en-GB" dirty="0" err="1"/>
              <a:t>Jugendliche</a:t>
            </a:r>
            <a:r>
              <a:rPr lang="en-GB" baseline="0" dirty="0"/>
              <a:t> </a:t>
            </a:r>
            <a:r>
              <a:rPr lang="en-GB" baseline="0" dirty="0" err="1"/>
              <a:t>konnten</a:t>
            </a:r>
            <a:r>
              <a:rPr lang="en-GB" baseline="0" dirty="0"/>
              <a:t> </a:t>
            </a:r>
            <a:r>
              <a:rPr lang="en-GB" baseline="0" dirty="0" err="1"/>
              <a:t>ihre</a:t>
            </a:r>
            <a:r>
              <a:rPr lang="en-GB" baseline="0" dirty="0"/>
              <a:t> </a:t>
            </a:r>
            <a:r>
              <a:rPr lang="en-GB" baseline="0" dirty="0" err="1"/>
              <a:t>Freunde</a:t>
            </a:r>
            <a:r>
              <a:rPr lang="en-GB" baseline="0" dirty="0"/>
              <a:t> </a:t>
            </a:r>
            <a:r>
              <a:rPr lang="en-GB" baseline="0" dirty="0" err="1"/>
              <a:t>nicht</a:t>
            </a:r>
            <a:r>
              <a:rPr lang="en-GB" baseline="0" dirty="0"/>
              <a:t> </a:t>
            </a:r>
            <a:r>
              <a:rPr lang="en-GB" baseline="0" dirty="0" err="1"/>
              <a:t>wie</a:t>
            </a:r>
            <a:r>
              <a:rPr lang="en-GB" baseline="0" dirty="0"/>
              <a:t> </a:t>
            </a:r>
            <a:r>
              <a:rPr lang="en-GB" baseline="0" dirty="0" err="1"/>
              <a:t>gewohnt</a:t>
            </a:r>
            <a:r>
              <a:rPr lang="en-GB" baseline="0" dirty="0"/>
              <a:t> </a:t>
            </a:r>
            <a:r>
              <a:rPr lang="en-GB" baseline="0" dirty="0" err="1"/>
              <a:t>treffen</a:t>
            </a:r>
            <a:r>
              <a:rPr lang="en-GB" baseline="0" dirty="0"/>
              <a:t> -&gt; </a:t>
            </a:r>
            <a:r>
              <a:rPr lang="en-GB" baseline="0" dirty="0" err="1"/>
              <a:t>hatte</a:t>
            </a:r>
            <a:r>
              <a:rPr lang="en-GB" baseline="0" dirty="0"/>
              <a:t> </a:t>
            </a:r>
            <a:r>
              <a:rPr lang="en-GB" baseline="0" dirty="0" err="1"/>
              <a:t>Auwirkungen</a:t>
            </a:r>
            <a:r>
              <a:rPr lang="en-GB" baseline="0" dirty="0"/>
              <a:t> auf die </a:t>
            </a:r>
            <a:r>
              <a:rPr lang="en-GB" baseline="0" dirty="0" err="1"/>
              <a:t>psychische</a:t>
            </a:r>
            <a:r>
              <a:rPr lang="en-GB" baseline="0" dirty="0"/>
              <a:t> Gesundheit.</a:t>
            </a:r>
          </a:p>
          <a:p>
            <a:endParaRPr lang="en-GB" baseline="0" dirty="0"/>
          </a:p>
          <a:p>
            <a:r>
              <a:rPr lang="en-GB" baseline="0" dirty="0"/>
              <a:t>ODER</a:t>
            </a:r>
          </a:p>
          <a:p>
            <a:endParaRPr lang="en-GB" baseline="0" dirty="0"/>
          </a:p>
          <a:p>
            <a:r>
              <a:rPr lang="en-GB" baseline="0" dirty="0" err="1"/>
              <a:t>Körperliche</a:t>
            </a:r>
            <a:r>
              <a:rPr lang="en-GB" baseline="0" dirty="0"/>
              <a:t> </a:t>
            </a:r>
            <a:r>
              <a:rPr lang="en-GB" baseline="0" dirty="0" err="1"/>
              <a:t>Beschwerden</a:t>
            </a:r>
            <a:r>
              <a:rPr lang="en-GB" baseline="0" dirty="0"/>
              <a:t> </a:t>
            </a:r>
            <a:r>
              <a:rPr lang="en-GB" baseline="0" dirty="0" err="1"/>
              <a:t>können</a:t>
            </a:r>
            <a:r>
              <a:rPr lang="en-GB" baseline="0" dirty="0"/>
              <a:t> </a:t>
            </a:r>
            <a:r>
              <a:rPr lang="en-GB" baseline="0" dirty="0" err="1"/>
              <a:t>zu</a:t>
            </a:r>
            <a:r>
              <a:rPr lang="en-GB" baseline="0" dirty="0"/>
              <a:t> </a:t>
            </a:r>
            <a:r>
              <a:rPr lang="en-GB" baseline="0" dirty="0" err="1"/>
              <a:t>psychischen</a:t>
            </a:r>
            <a:r>
              <a:rPr lang="en-GB" baseline="0" dirty="0"/>
              <a:t> </a:t>
            </a:r>
            <a:r>
              <a:rPr lang="en-GB" baseline="0" dirty="0" err="1"/>
              <a:t>Problemen</a:t>
            </a:r>
            <a:r>
              <a:rPr lang="en-GB" baseline="0" dirty="0"/>
              <a:t> </a:t>
            </a:r>
            <a:r>
              <a:rPr lang="en-GB" baseline="0" dirty="0" err="1"/>
              <a:t>führen</a:t>
            </a:r>
            <a:r>
              <a:rPr lang="en-GB" baseline="0" dirty="0"/>
              <a:t> und </a:t>
            </a:r>
            <a:r>
              <a:rPr lang="en-GB" baseline="0" dirty="0" err="1"/>
              <a:t>umgekehrt</a:t>
            </a:r>
            <a:r>
              <a:rPr lang="en-GB" baseline="0" dirty="0"/>
              <a:t>.</a:t>
            </a:r>
            <a:endParaRPr lang="en-GB" dirty="0"/>
          </a:p>
          <a:p>
            <a:endParaRPr lang="en-GB" dirty="0"/>
          </a:p>
        </p:txBody>
      </p:sp>
      <p:sp>
        <p:nvSpPr>
          <p:cNvPr id="4" name="Foliennummernplatzhalter 3"/>
          <p:cNvSpPr>
            <a:spLocks noGrp="1"/>
          </p:cNvSpPr>
          <p:nvPr>
            <p:ph type="sldNum" sz="quarter" idx="10"/>
          </p:nvPr>
        </p:nvSpPr>
        <p:spPr/>
        <p:txBody>
          <a:bodyPr/>
          <a:lstStyle/>
          <a:p>
            <a:fld id="{83A6AF36-6D6D-4162-96D4-90308753B9F6}" type="slidenum">
              <a:rPr lang="de-CH" smtClean="0"/>
              <a:t>9</a:t>
            </a:fld>
            <a:endParaRPr lang="de-CH"/>
          </a:p>
        </p:txBody>
      </p:sp>
    </p:spTree>
    <p:extLst>
      <p:ext uri="{BB962C8B-B14F-4D97-AF65-F5344CB8AC3E}">
        <p14:creationId xmlns:p14="http://schemas.microsoft.com/office/powerpoint/2010/main" val="208267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A6AF36-6D6D-4162-96D4-90308753B9F6}" type="slidenum">
              <a:rPr lang="de-CH" smtClean="0"/>
              <a:t>13</a:t>
            </a:fld>
            <a:endParaRPr lang="de-CH"/>
          </a:p>
        </p:txBody>
      </p:sp>
    </p:spTree>
    <p:extLst>
      <p:ext uri="{BB962C8B-B14F-4D97-AF65-F5344CB8AC3E}">
        <p14:creationId xmlns:p14="http://schemas.microsoft.com/office/powerpoint/2010/main" val="219739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A6AF36-6D6D-4162-96D4-90308753B9F6}" type="slidenum">
              <a:rPr lang="de-CH" smtClean="0"/>
              <a:t>17</a:t>
            </a:fld>
            <a:endParaRPr lang="de-CH"/>
          </a:p>
        </p:txBody>
      </p:sp>
    </p:spTree>
    <p:extLst>
      <p:ext uri="{BB962C8B-B14F-4D97-AF65-F5344CB8AC3E}">
        <p14:creationId xmlns:p14="http://schemas.microsoft.com/office/powerpoint/2010/main" val="326062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A6AF36-6D6D-4162-96D4-90308753B9F6}" type="slidenum">
              <a:rPr lang="de-CH" smtClean="0"/>
              <a:t>21</a:t>
            </a:fld>
            <a:endParaRPr lang="de-CH"/>
          </a:p>
        </p:txBody>
      </p:sp>
    </p:spTree>
    <p:extLst>
      <p:ext uri="{BB962C8B-B14F-4D97-AF65-F5344CB8AC3E}">
        <p14:creationId xmlns:p14="http://schemas.microsoft.com/office/powerpoint/2010/main" val="31776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A6AF36-6D6D-4162-96D4-90308753B9F6}" type="slidenum">
              <a:rPr lang="de-CH" smtClean="0"/>
              <a:t>25</a:t>
            </a:fld>
            <a:endParaRPr lang="de-CH"/>
          </a:p>
        </p:txBody>
      </p:sp>
    </p:spTree>
    <p:extLst>
      <p:ext uri="{BB962C8B-B14F-4D97-AF65-F5344CB8AC3E}">
        <p14:creationId xmlns:p14="http://schemas.microsoft.com/office/powerpoint/2010/main" val="69847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7BBAA17-ACA2-474E-B610-9F081FF10ED8}" type="slidenum">
              <a:rPr lang="de-DE" smtClean="0">
                <a:solidFill>
                  <a:prstClr val="black"/>
                </a:solidFill>
                <a:latin typeface="Arial" charset="0"/>
                <a:ea typeface="ＭＳ Ｐゴシック" pitchFamily="-65" charset="-128"/>
              </a:rPr>
              <a:pPr/>
              <a:t>26</a:t>
            </a:fld>
            <a:endParaRPr lang="de-DE">
              <a:solidFill>
                <a:prstClr val="black"/>
              </a:solidFill>
              <a:latin typeface="Arial" charset="0"/>
              <a:ea typeface="ＭＳ Ｐゴシック" pitchFamily="-65" charset="-128"/>
            </a:endParaRPr>
          </a:p>
        </p:txBody>
      </p:sp>
      <p:sp>
        <p:nvSpPr>
          <p:cNvPr id="115715" name="Rectangle 2"/>
          <p:cNvSpPr>
            <a:spLocks noGrp="1" noRot="1" noChangeAspect="1" noChangeArrowheads="1" noTextEdit="1"/>
          </p:cNvSpPr>
          <p:nvPr>
            <p:ph type="sldImg"/>
          </p:nvPr>
        </p:nvSpPr>
        <p:spPr>
          <a:xfrm>
            <a:off x="-992188" y="996950"/>
            <a:ext cx="6681788" cy="5013325"/>
          </a:xfrm>
          <a:ln/>
        </p:spPr>
      </p:sp>
      <p:sp>
        <p:nvSpPr>
          <p:cNvPr id="115716" name="Rectangle 3"/>
          <p:cNvSpPr>
            <a:spLocks noGrp="1" noChangeArrowheads="1"/>
          </p:cNvSpPr>
          <p:nvPr>
            <p:ph type="body" idx="1"/>
          </p:nvPr>
        </p:nvSpPr>
        <p:spPr>
          <a:xfrm>
            <a:off x="469450" y="6342295"/>
            <a:ext cx="3756663" cy="6013430"/>
          </a:xfrm>
          <a:noFill/>
          <a:ln/>
        </p:spPr>
        <p:txBody>
          <a:bodyPr/>
          <a:lstStyle/>
          <a:p>
            <a:pPr eaLnBrk="1" hangingPunct="1"/>
            <a:r>
              <a:rPr lang="fr-FR" dirty="0">
                <a:latin typeface="Arial" charset="0"/>
              </a:rPr>
              <a:t>- L'expérience du stress est individuelle (par exemple, le chien), donc aussi la gestion du stress, qui dépend également des ressources disponibles.- L'évaluation d'un facteur comme facteur de stress dépend, entre autres, des ressources dont dispose une personne. Les ressources sont des facteurs qui aident à réagir plus calmement et à mieux gérer le stress. Les ressources peuvent résider dans la personne elle-même (par exemple, une attitude positive face à la vie, la confiance en ses propres capacités). Les ressources peuvent également être trouvées dans la situation de travail (marge de manœuvre, soutien social).Traduit avec www.DeepL.com/Translator (version gratuite)</a:t>
            </a:r>
            <a:endParaRPr lang="en-US" dirty="0">
              <a:latin typeface="Arial" charset="0"/>
            </a:endParaRPr>
          </a:p>
        </p:txBody>
      </p:sp>
    </p:spTree>
    <p:extLst>
      <p:ext uri="{BB962C8B-B14F-4D97-AF65-F5344CB8AC3E}">
        <p14:creationId xmlns:p14="http://schemas.microsoft.com/office/powerpoint/2010/main" val="191605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600" b="1" dirty="0"/>
              <a:t>1) Analyser les conditions de travail et en déduire un plan d’action ciblé.</a:t>
            </a:r>
          </a:p>
          <a:p>
            <a:pPr marL="742950" lvl="2" indent="-342900">
              <a:buFont typeface="Arial" panose="020B0604020202020204" pitchFamily="34" charset="0"/>
              <a:buChar char="•"/>
              <a:defRPr/>
            </a:pPr>
            <a:r>
              <a:rPr lang="fr-FR" sz="1600" dirty="0"/>
              <a:t>Identifier rapidement les points chauds (zones/départements) où il est nécessaire d'agir.</a:t>
            </a:r>
          </a:p>
          <a:p>
            <a:pPr marL="742950" lvl="2" indent="-342900">
              <a:buFont typeface="Arial" panose="020B0604020202020204" pitchFamily="34" charset="0"/>
              <a:buChar char="•"/>
              <a:defRPr/>
            </a:pPr>
            <a:r>
              <a:rPr lang="fr-FR" sz="1600" dirty="0"/>
              <a:t>Grâce à des pourcentages affichés graphiquement, identifier immédiatement où se situe le personnel par rapport aux employés d'autres organisations/entreprises (benchmark).</a:t>
            </a:r>
          </a:p>
          <a:p>
            <a:pPr marL="742950" lvl="2" indent="-342900">
              <a:buFont typeface="Arial" panose="020B0604020202020204" pitchFamily="34" charset="0"/>
              <a:buChar char="•"/>
              <a:defRPr/>
            </a:pPr>
            <a:r>
              <a:rPr lang="fr-FR" sz="1600" dirty="0"/>
              <a:t>Réduire intentionnellement les charges (facteurs de stress) et renforcer les ressources.</a:t>
            </a:r>
          </a:p>
          <a:p>
            <a:pPr marL="742950" lvl="2" indent="-342900">
              <a:buFont typeface="Arial" panose="020B0604020202020204" pitchFamily="34" charset="0"/>
              <a:buChar char="•"/>
              <a:defRPr/>
            </a:pPr>
            <a:endParaRPr lang="fr-FR" sz="1600" dirty="0"/>
          </a:p>
          <a:p>
            <a:pPr marL="38100">
              <a:defRPr/>
            </a:pPr>
            <a:r>
              <a:rPr lang="fr-FR" sz="1600" b="1" dirty="0"/>
              <a:t>2) Observer les changements</a:t>
            </a:r>
          </a:p>
          <a:p>
            <a:pPr marL="742950" lvl="2" indent="-342900">
              <a:buFont typeface="Arial" panose="020B0604020202020204" pitchFamily="34" charset="0"/>
              <a:buChar char="•"/>
              <a:defRPr/>
            </a:pPr>
            <a:r>
              <a:rPr lang="fr-FR" sz="1600" dirty="0"/>
              <a:t>Au travers d’une utilisation répétée du Job-Stress-</a:t>
            </a:r>
            <a:r>
              <a:rPr lang="fr-FR" sz="1600" dirty="0" err="1"/>
              <a:t>Analysis</a:t>
            </a:r>
            <a:r>
              <a:rPr lang="fr-FR" sz="1600" dirty="0"/>
              <a:t>, obtenir de résultats longitudinaux.</a:t>
            </a:r>
          </a:p>
          <a:p>
            <a:pPr marL="742950" lvl="2" indent="-342900">
              <a:buFont typeface="Arial" panose="020B0604020202020204" pitchFamily="34" charset="0"/>
              <a:buChar char="•"/>
              <a:defRPr/>
            </a:pPr>
            <a:r>
              <a:rPr lang="fr-FR" sz="1600" dirty="0"/>
              <a:t>Vérifier l’efficacité des mesures mises en œuvre.</a:t>
            </a:r>
          </a:p>
          <a:p>
            <a:pPr marL="742950" lvl="2" indent="-342900">
              <a:buFont typeface="Arial" panose="020B0604020202020204" pitchFamily="34" charset="0"/>
              <a:buChar char="•"/>
              <a:defRPr/>
            </a:pPr>
            <a:endParaRPr lang="fr-FR" sz="1600" dirty="0"/>
          </a:p>
          <a:p>
            <a:pPr marL="38100">
              <a:defRPr/>
            </a:pPr>
            <a:r>
              <a:rPr lang="fr-FR" sz="1600" b="1" dirty="0"/>
              <a:t>3) Obtenir des résultats au niveau de l'équipe, du département et de l'entreprise</a:t>
            </a:r>
          </a:p>
          <a:p>
            <a:pPr marL="742950" lvl="2" indent="-342900">
              <a:buFont typeface="Arial" panose="020B0604020202020204" pitchFamily="34" charset="0"/>
              <a:buChar char="•"/>
              <a:defRPr/>
            </a:pPr>
            <a:r>
              <a:rPr lang="fr-FR" sz="1600" dirty="0"/>
              <a:t>Situer l'entreprise, les équipes individuelles et les départements par rapport à d'autres entreprises.</a:t>
            </a:r>
          </a:p>
          <a:p>
            <a:pPr marL="742950" lvl="2" indent="-342900">
              <a:buFont typeface="Arial" panose="020B0604020202020204" pitchFamily="34" charset="0"/>
              <a:buChar char="•"/>
              <a:defRPr/>
            </a:pPr>
            <a:r>
              <a:rPr lang="fr-FR" sz="1600" dirty="0"/>
              <a:t>Souligner les équipes et / ou les départements dont les valeurs de stress sont élevées.</a:t>
            </a:r>
          </a:p>
          <a:p>
            <a:pPr marL="742950" lvl="2" indent="-342900">
              <a:buFont typeface="Arial" panose="020B0604020202020204" pitchFamily="34" charset="0"/>
              <a:buChar char="•"/>
              <a:defRPr/>
            </a:pPr>
            <a:r>
              <a:rPr lang="fr-FR" sz="1600" dirty="0"/>
              <a:t>Résultats / évaluations disponibles pour des équipes de min 10 personnes.</a:t>
            </a:r>
          </a:p>
          <a:p>
            <a:pPr marL="742950" lvl="2" indent="-342900">
              <a:buFont typeface="Arial" panose="020B0604020202020204" pitchFamily="34" charset="0"/>
              <a:buChar char="•"/>
              <a:defRPr/>
            </a:pPr>
            <a:endParaRPr lang="fr-FR" sz="1600" dirty="0"/>
          </a:p>
          <a:p>
            <a:pPr marL="38100">
              <a:defRPr/>
            </a:pPr>
            <a:r>
              <a:rPr lang="fr-FR" sz="1600" b="1" dirty="0"/>
              <a:t>4) Obtenir des résultats au niveau individuel</a:t>
            </a:r>
          </a:p>
          <a:p>
            <a:pPr marL="742950" lvl="2" indent="-342900">
              <a:buFont typeface="Arial" panose="020B0604020202020204" pitchFamily="34" charset="0"/>
              <a:buChar char="•"/>
              <a:defRPr/>
            </a:pPr>
            <a:r>
              <a:rPr lang="fr-FR" sz="1600" dirty="0"/>
              <a:t>Les employés reçoivent leurs résultats individuels immédiatement après avoir rempli le questionnaire. Ceux-ci ne sont accessibles qu'aux employés eux-mêmes</a:t>
            </a:r>
          </a:p>
          <a:p>
            <a:pPr marL="742950" lvl="2" indent="-342900">
              <a:buFont typeface="Arial" panose="020B0604020202020204" pitchFamily="34" charset="0"/>
              <a:buChar char="•"/>
              <a:defRPr/>
            </a:pPr>
            <a:r>
              <a:rPr lang="fr-FR" sz="1600" dirty="0"/>
              <a:t>En cas de résultats dans la fourchette critique, les employés reçoivent des conseils professionnels sur la manière de gérer le stress et des informations sur les différents domaines de la vie (travail, famille et loisirs).</a:t>
            </a:r>
          </a:p>
          <a:p>
            <a:pPr marL="742950" lvl="2" indent="-342900">
              <a:buFont typeface="Arial" panose="020B0604020202020204" pitchFamily="34" charset="0"/>
              <a:buChar char="•"/>
              <a:defRPr/>
            </a:pPr>
            <a:r>
              <a:rPr lang="fr-FR" sz="1600" dirty="0"/>
              <a:t>S'ils remplissent à nouveau le questionnaire à une date ultérieure, les employés peuvent suivre l’évolution de leurs résultats</a:t>
            </a:r>
            <a:endParaRPr lang="de-CH" sz="1600" dirty="0"/>
          </a:p>
          <a:p>
            <a:endParaRPr lang="fr-CH" dirty="0"/>
          </a:p>
        </p:txBody>
      </p:sp>
      <p:sp>
        <p:nvSpPr>
          <p:cNvPr id="4" name="Espace réservé du numéro de diapositive 3"/>
          <p:cNvSpPr>
            <a:spLocks noGrp="1"/>
          </p:cNvSpPr>
          <p:nvPr>
            <p:ph type="sldNum" sz="quarter" idx="5"/>
          </p:nvPr>
        </p:nvSpPr>
        <p:spPr/>
        <p:txBody>
          <a:bodyPr/>
          <a:lstStyle/>
          <a:p>
            <a:fld id="{6253BD5F-3FE4-41B8-AC11-F383181ACC68}" type="slidenum">
              <a:rPr lang="de-CH" smtClean="0"/>
              <a:t>30</a:t>
            </a:fld>
            <a:endParaRPr lang="de-CH"/>
          </a:p>
        </p:txBody>
      </p:sp>
    </p:spTree>
    <p:extLst>
      <p:ext uri="{BB962C8B-B14F-4D97-AF65-F5344CB8AC3E}">
        <p14:creationId xmlns:p14="http://schemas.microsoft.com/office/powerpoint/2010/main" val="54567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B429F3E-E034-463E-82F2-1389DA6FB588}" type="slidenum">
              <a:rPr lang="de-DE" altLang="fr-FR" smtClean="0">
                <a:ea typeface="ＭＳ Ｐゴシック" pitchFamily="34" charset="-128"/>
              </a:rPr>
              <a:pPr eaLnBrk="1" hangingPunct="1">
                <a:spcBef>
                  <a:spcPct val="0"/>
                </a:spcBef>
                <a:defRPr/>
              </a:pPr>
              <a:t>39</a:t>
            </a:fld>
            <a:endParaRPr lang="de-DE" altLang="fr-FR">
              <a:ea typeface="ＭＳ Ｐゴシック" pitchFamily="34" charset="-128"/>
            </a:endParaRPr>
          </a:p>
        </p:txBody>
      </p:sp>
      <p:sp>
        <p:nvSpPr>
          <p:cNvPr id="79875" name="Rectangle 2"/>
          <p:cNvSpPr>
            <a:spLocks noGrp="1" noRot="1" noChangeAspect="1" noChangeArrowheads="1" noTextEdit="1"/>
          </p:cNvSpPr>
          <p:nvPr>
            <p:ph type="sldImg"/>
          </p:nvPr>
        </p:nvSpPr>
        <p:spPr>
          <a:xfrm>
            <a:off x="1985963" y="303213"/>
            <a:ext cx="2795587" cy="2097087"/>
          </a:xfrm>
          <a:ln/>
        </p:spPr>
      </p:sp>
      <p:sp>
        <p:nvSpPr>
          <p:cNvPr id="79876" name="Rectangle 3"/>
          <p:cNvSpPr>
            <a:spLocks noGrp="1" noChangeArrowheads="1"/>
          </p:cNvSpPr>
          <p:nvPr>
            <p:ph type="body" idx="1"/>
          </p:nvPr>
        </p:nvSpPr>
        <p:spPr>
          <a:xfrm>
            <a:off x="947738" y="2728913"/>
            <a:ext cx="4978400" cy="4470400"/>
          </a:xfrm>
          <a:noFill/>
        </p:spPr>
        <p:txBody>
          <a:bodyPr lIns="90925" tIns="45462" rIns="90925" bIns="45462"/>
          <a:lstStyle/>
          <a:p>
            <a:pPr eaLnBrk="1" hangingPunct="1"/>
            <a:endParaRPr lang="fr-FR" altLang="fr-FR" dirty="0"/>
          </a:p>
        </p:txBody>
      </p:sp>
    </p:spTree>
    <p:extLst>
      <p:ext uri="{BB962C8B-B14F-4D97-AF65-F5344CB8AC3E}">
        <p14:creationId xmlns:p14="http://schemas.microsoft.com/office/powerpoint/2010/main" val="337708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2"/>
          <p:cNvSpPr>
            <a:spLocks noGrp="1" noChangeArrowheads="1"/>
          </p:cNvSpPr>
          <p:nvPr>
            <p:ph type="sldNum" sz="quarter" idx="5"/>
          </p:nvPr>
        </p:nvSpPr>
        <p:spPr>
          <a:noFill/>
        </p:spPr>
        <p:txBody>
          <a:bodyPr/>
          <a:lstStyle>
            <a:lvl1pPr defTabSz="93186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1pPr>
            <a:lvl2pPr marL="742950" indent="-285750" defTabSz="93186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2pPr>
            <a:lvl3pPr marL="1143000" indent="-228600" defTabSz="93186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3pPr>
            <a:lvl4pPr marL="1600200" indent="-228600" defTabSz="93186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4pPr>
            <a:lvl5pPr marL="2057400" indent="-228600" defTabSz="93186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5pPr>
            <a:lvl6pPr marL="2514600" indent="-228600" defTabSz="93186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6pPr>
            <a:lvl7pPr marL="2971800" indent="-228600" defTabSz="93186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7pPr>
            <a:lvl8pPr marL="3429000" indent="-228600" defTabSz="93186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8pPr>
            <a:lvl9pPr marL="3886200" indent="-228600" defTabSz="93186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9pPr>
          </a:lstStyle>
          <a:p>
            <a:pPr eaLnBrk="1" hangingPunct="1">
              <a:spcBef>
                <a:spcPct val="0"/>
              </a:spcBef>
            </a:pPr>
            <a:fld id="{FD18838D-ED95-4099-B6AD-89132B12A6B6}" type="slidenum">
              <a:rPr lang="de-DE" altLang="de-DE" smtClean="0">
                <a:solidFill>
                  <a:srgbClr val="000000"/>
                </a:solidFill>
                <a:ea typeface="ＭＳ Ｐゴシック" pitchFamily="34" charset="-128"/>
              </a:rPr>
              <a:pPr eaLnBrk="1" hangingPunct="1">
                <a:spcBef>
                  <a:spcPct val="0"/>
                </a:spcBef>
              </a:pPr>
              <a:t>40</a:t>
            </a:fld>
            <a:endParaRPr lang="de-DE" altLang="de-DE">
              <a:solidFill>
                <a:srgbClr val="000000"/>
              </a:solidFill>
              <a:ea typeface="ＭＳ Ｐゴシック" pitchFamily="34" charset="-128"/>
            </a:endParaRPr>
          </a:p>
        </p:txBody>
      </p:sp>
      <p:sp>
        <p:nvSpPr>
          <p:cNvPr id="137219" name="Text Box 1"/>
          <p:cNvSpPr txBox="1">
            <a:spLocks noChangeArrowheads="1"/>
          </p:cNvSpPr>
          <p:nvPr/>
        </p:nvSpPr>
        <p:spPr bwMode="auto">
          <a:xfrm>
            <a:off x="3851276" y="9431339"/>
            <a:ext cx="2944813" cy="496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1pPr>
            <a:lvl2pPr marL="742950" indent="-28575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2pPr>
            <a:lvl3pPr marL="11430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3pPr>
            <a:lvl4pPr marL="16002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4pPr>
            <a:lvl5pPr marL="20574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defRPr>
            </a:lvl9pPr>
          </a:lstStyle>
          <a:p>
            <a:pPr algn="r" eaLnBrk="1" hangingPunct="1">
              <a:spcBef>
                <a:spcPct val="0"/>
              </a:spcBef>
            </a:pPr>
            <a:fld id="{6F025C97-41A0-42FF-B6F5-4B16A0726BBF}" type="slidenum">
              <a:rPr lang="de-DE" altLang="de-DE">
                <a:solidFill>
                  <a:srgbClr val="000000"/>
                </a:solidFill>
              </a:rPr>
              <a:pPr algn="r" eaLnBrk="1" hangingPunct="1">
                <a:spcBef>
                  <a:spcPct val="0"/>
                </a:spcBef>
              </a:pPr>
              <a:t>40</a:t>
            </a:fld>
            <a:endParaRPr lang="de-DE" altLang="de-DE">
              <a:solidFill>
                <a:srgbClr val="000000"/>
              </a:solidFill>
            </a:endParaRPr>
          </a:p>
        </p:txBody>
      </p:sp>
      <p:sp>
        <p:nvSpPr>
          <p:cNvPr id="137220" name="Rectangle 2"/>
          <p:cNvSpPr>
            <a:spLocks noGrp="1" noRot="1" noChangeAspect="1" noChangeArrowheads="1" noTextEdit="1"/>
          </p:cNvSpPr>
          <p:nvPr>
            <p:ph type="sldImg"/>
          </p:nvPr>
        </p:nvSpPr>
        <p:spPr>
          <a:xfrm>
            <a:off x="915988" y="744538"/>
            <a:ext cx="4965700" cy="3724275"/>
          </a:xfrm>
          <a:solidFill>
            <a:srgbClr val="FFFFFF"/>
          </a:solidFill>
          <a:ln/>
        </p:spPr>
      </p:sp>
      <p:sp>
        <p:nvSpPr>
          <p:cNvPr id="137221" name="Text Box 3"/>
          <p:cNvSpPr>
            <a:spLocks noGrp="1" noChangeArrowheads="1"/>
          </p:cNvSpPr>
          <p:nvPr>
            <p:ph type="body" idx="1"/>
          </p:nvPr>
        </p:nvSpPr>
        <p:spPr>
          <a:xfrm>
            <a:off x="679451" y="4716462"/>
            <a:ext cx="5438775" cy="108267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How is it possible to as a manager to recognize that one of your employees is not well?</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What are the signs to look for?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We can recognize these on various levels</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Physical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Psychological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Social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External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Mental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What do you need as a manager to be able to recognize these signs at all? (Flip)</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Courage, because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Because you don’t know what you might be faced with. We don’t know in advance what a person might say That can be quite a burden.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Own insecurities, fear of the unknown</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Your own boss also doesn’t do it</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Feelings of antipathy towards the employee concerned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Supervisors hardly ever react early, tendency is to leave it too late.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The following example is from our experience: a manager has become aware that a male employee has been smelling of alcohol for some weeks.  On the basis of this early sign they approach the employee and say “You smell of alcohol. You should have come and seen me if you have an alcohol problem!” The employee goes mad and was horrified that his supervisor should think that he had an alcohol problem. The truth was that he had actually had some dental treatment and had had to use a mouth wash containing alcohol to avoid any infection.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Therefore: </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Taking action and addressing the issue is a management responsibility</a:t>
            </a:r>
          </a:p>
          <a:p>
            <a:pPr>
              <a:spcBef>
                <a:spcPts val="45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Do not attempt to diagnose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de-DE">
                <a:ea typeface="Arial Unicode MS" pitchFamily="34" charset="-128"/>
                <a:cs typeface="Arial Unicode MS" pitchFamily="34" charset="-128"/>
              </a:rPr>
              <a:t>You are neither a therapist, doctor nor psychologist....! It is best to seek help yourself in this regard.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altLang="de-DE">
              <a:ea typeface="Arial Unicode MS" pitchFamily="34" charset="-128"/>
              <a:cs typeface="Arial Unicode MS" pitchFamily="34" charset="-128"/>
            </a:endParaRPr>
          </a:p>
        </p:txBody>
      </p:sp>
    </p:spTree>
    <p:extLst>
      <p:ext uri="{BB962C8B-B14F-4D97-AF65-F5344CB8AC3E}">
        <p14:creationId xmlns:p14="http://schemas.microsoft.com/office/powerpoint/2010/main" val="57784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42" name="Objekt 41" hidden="1"/>
          <p:cNvGraphicFramePr>
            <a:graphicFrameLocks noChangeAspect="1"/>
          </p:cNvGraphicFramePr>
          <p:nvPr userDrawn="1">
            <p:custDataLst>
              <p:tags r:id="rId1"/>
            </p:custDataLst>
            <p:extLst>
              <p:ext uri="{D42A27DB-BD31-4B8C-83A1-F6EECF244321}">
                <p14:modId xmlns:p14="http://schemas.microsoft.com/office/powerpoint/2010/main" val="3025578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18921" y="3103722"/>
            <a:ext cx="7912303" cy="1282402"/>
          </a:xfrm>
        </p:spPr>
        <p:txBody>
          <a:bodyPr wrap="square" lIns="0" tIns="0" rIns="0" bIns="0" anchor="t" anchorCtr="0">
            <a:spAutoFit/>
          </a:bodyPr>
          <a:lstStyle>
            <a:lvl1pPr algn="l">
              <a:lnSpc>
                <a:spcPts val="5000"/>
              </a:lnSpc>
              <a:defRPr sz="4700" b="1" cap="all" baseline="0">
                <a:solidFill>
                  <a:schemeClr val="tx1"/>
                </a:solidFill>
              </a:defRPr>
            </a:lvl1pPr>
          </a:lstStyle>
          <a:p>
            <a:r>
              <a:rPr lang="de-DE" dirty="0"/>
              <a:t>Arbeiten Titel</a:t>
            </a:r>
            <a:br>
              <a:rPr lang="de-DE" dirty="0"/>
            </a:br>
            <a:r>
              <a:rPr lang="de-DE" dirty="0"/>
              <a:t>2. Zeile</a:t>
            </a:r>
            <a:endParaRPr lang="de-CH" dirty="0"/>
          </a:p>
        </p:txBody>
      </p:sp>
      <p:sp>
        <p:nvSpPr>
          <p:cNvPr id="3" name="Untertitel 2"/>
          <p:cNvSpPr>
            <a:spLocks noGrp="1"/>
          </p:cNvSpPr>
          <p:nvPr>
            <p:ph type="subTitle" idx="1" hasCustomPrompt="1"/>
          </p:nvPr>
        </p:nvSpPr>
        <p:spPr>
          <a:xfrm>
            <a:off x="618921" y="4548694"/>
            <a:ext cx="7912303" cy="246221"/>
          </a:xfrm>
        </p:spPr>
        <p:txBody>
          <a:bodyPr wrap="square" lIns="0" tIns="0" rIns="0" bIns="0" anchor="t" anchorCtr="0">
            <a:sp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a:t>
            </a:r>
            <a:endParaRPr lang="de-CH" dirty="0"/>
          </a:p>
        </p:txBody>
      </p:sp>
      <p:sp>
        <p:nvSpPr>
          <p:cNvPr id="4" name="Datumsplatzhalter 3"/>
          <p:cNvSpPr>
            <a:spLocks noGrp="1"/>
          </p:cNvSpPr>
          <p:nvPr>
            <p:ph type="dt" sz="half" idx="10"/>
          </p:nvPr>
        </p:nvSpPr>
        <p:spPr>
          <a:xfrm>
            <a:off x="618922" y="5148201"/>
            <a:ext cx="1800200" cy="246221"/>
          </a:xfrm>
        </p:spPr>
        <p:txBody>
          <a:bodyPr lIns="0" tIns="0" rIns="0" bIns="0">
            <a:spAutoFit/>
          </a:bodyPr>
          <a:lstStyle>
            <a:lvl1pPr algn="l">
              <a:defRPr sz="1600" b="0">
                <a:solidFill>
                  <a:schemeClr val="tx1"/>
                </a:solidFill>
              </a:defRPr>
            </a:lvl1pPr>
          </a:lstStyle>
          <a:p>
            <a:fld id="{EAD1EC2D-2B96-462B-AE44-02BBBA676F3A}" type="datetime1">
              <a:rPr lang="de-DE" smtClean="0"/>
              <a:t>29.11.2022</a:t>
            </a:fld>
            <a:endParaRPr lang="de-CH" dirty="0"/>
          </a:p>
        </p:txBody>
      </p:sp>
      <p:sp>
        <p:nvSpPr>
          <p:cNvPr id="75" name="Freeform 22"/>
          <p:cNvSpPr>
            <a:spLocks noEditPoints="1"/>
          </p:cNvSpPr>
          <p:nvPr userDrawn="1"/>
        </p:nvSpPr>
        <p:spPr bwMode="auto">
          <a:xfrm>
            <a:off x="5186017" y="862717"/>
            <a:ext cx="3957983" cy="3772453"/>
          </a:xfrm>
          <a:custGeom>
            <a:avLst/>
            <a:gdLst>
              <a:gd name="T0" fmla="*/ 1246 w 1246"/>
              <a:gd name="T1" fmla="*/ 49 h 1188"/>
              <a:gd name="T2" fmla="*/ 1063 w 1246"/>
              <a:gd name="T3" fmla="*/ 0 h 1188"/>
              <a:gd name="T4" fmla="*/ 726 w 1246"/>
              <a:gd name="T5" fmla="*/ 225 h 1188"/>
              <a:gd name="T6" fmla="*/ 716 w 1246"/>
              <a:gd name="T7" fmla="*/ 253 h 1188"/>
              <a:gd name="T8" fmla="*/ 707 w 1246"/>
              <a:gd name="T9" fmla="*/ 225 h 1188"/>
              <a:gd name="T10" fmla="*/ 370 w 1246"/>
              <a:gd name="T11" fmla="*/ 0 h 1188"/>
              <a:gd name="T12" fmla="*/ 23 w 1246"/>
              <a:gd name="T13" fmla="*/ 243 h 1188"/>
              <a:gd name="T14" fmla="*/ 0 w 1246"/>
              <a:gd name="T15" fmla="*/ 370 h 1188"/>
              <a:gd name="T16" fmla="*/ 9 w 1246"/>
              <a:gd name="T17" fmla="*/ 444 h 1188"/>
              <a:gd name="T18" fmla="*/ 716 w 1246"/>
              <a:gd name="T19" fmla="*/ 1188 h 1188"/>
              <a:gd name="T20" fmla="*/ 1246 w 1246"/>
              <a:gd name="T21" fmla="*/ 763 h 1188"/>
              <a:gd name="T22" fmla="*/ 1246 w 1246"/>
              <a:gd name="T23" fmla="*/ 49 h 1188"/>
              <a:gd name="T24" fmla="*/ 679 w 1246"/>
              <a:gd name="T25" fmla="*/ 884 h 1188"/>
              <a:gd name="T26" fmla="*/ 379 w 1246"/>
              <a:gd name="T27" fmla="*/ 641 h 1188"/>
              <a:gd name="T28" fmla="*/ 473 w 1246"/>
              <a:gd name="T29" fmla="*/ 524 h 1188"/>
              <a:gd name="T30" fmla="*/ 670 w 1246"/>
              <a:gd name="T31" fmla="*/ 678 h 1188"/>
              <a:gd name="T32" fmla="*/ 1091 w 1246"/>
              <a:gd name="T33" fmla="*/ 262 h 1188"/>
              <a:gd name="T34" fmla="*/ 1199 w 1246"/>
              <a:gd name="T35" fmla="*/ 365 h 1188"/>
              <a:gd name="T36" fmla="*/ 679 w 1246"/>
              <a:gd name="T37" fmla="*/ 884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6" h="1188">
                <a:moveTo>
                  <a:pt x="1246" y="49"/>
                </a:moveTo>
                <a:cubicBezTo>
                  <a:pt x="1192" y="18"/>
                  <a:pt x="1130" y="0"/>
                  <a:pt x="1063" y="0"/>
                </a:cubicBezTo>
                <a:cubicBezTo>
                  <a:pt x="913" y="0"/>
                  <a:pt x="782" y="94"/>
                  <a:pt x="726" y="225"/>
                </a:cubicBezTo>
                <a:cubicBezTo>
                  <a:pt x="721" y="234"/>
                  <a:pt x="716" y="243"/>
                  <a:pt x="716" y="253"/>
                </a:cubicBezTo>
                <a:cubicBezTo>
                  <a:pt x="712" y="243"/>
                  <a:pt x="707" y="234"/>
                  <a:pt x="707" y="225"/>
                </a:cubicBezTo>
                <a:cubicBezTo>
                  <a:pt x="651" y="94"/>
                  <a:pt x="520" y="0"/>
                  <a:pt x="370" y="0"/>
                </a:cubicBezTo>
                <a:cubicBezTo>
                  <a:pt x="211" y="0"/>
                  <a:pt x="75" y="103"/>
                  <a:pt x="23" y="243"/>
                </a:cubicBezTo>
                <a:cubicBezTo>
                  <a:pt x="9" y="281"/>
                  <a:pt x="0" y="323"/>
                  <a:pt x="0" y="370"/>
                </a:cubicBezTo>
                <a:cubicBezTo>
                  <a:pt x="0" y="393"/>
                  <a:pt x="4" y="421"/>
                  <a:pt x="9" y="444"/>
                </a:cubicBezTo>
                <a:cubicBezTo>
                  <a:pt x="84" y="828"/>
                  <a:pt x="716" y="1188"/>
                  <a:pt x="716" y="1188"/>
                </a:cubicBezTo>
                <a:cubicBezTo>
                  <a:pt x="716" y="1188"/>
                  <a:pt x="1034" y="1006"/>
                  <a:pt x="1246" y="763"/>
                </a:cubicBezTo>
                <a:lnTo>
                  <a:pt x="1246" y="49"/>
                </a:lnTo>
                <a:close/>
                <a:moveTo>
                  <a:pt x="679" y="884"/>
                </a:moveTo>
                <a:cubicBezTo>
                  <a:pt x="379" y="641"/>
                  <a:pt x="379" y="641"/>
                  <a:pt x="379" y="641"/>
                </a:cubicBezTo>
                <a:cubicBezTo>
                  <a:pt x="473" y="524"/>
                  <a:pt x="473" y="524"/>
                  <a:pt x="473" y="524"/>
                </a:cubicBezTo>
                <a:cubicBezTo>
                  <a:pt x="670" y="678"/>
                  <a:pt x="670" y="678"/>
                  <a:pt x="670" y="678"/>
                </a:cubicBezTo>
                <a:cubicBezTo>
                  <a:pt x="1091" y="262"/>
                  <a:pt x="1091" y="262"/>
                  <a:pt x="1091" y="262"/>
                </a:cubicBezTo>
                <a:cubicBezTo>
                  <a:pt x="1199" y="365"/>
                  <a:pt x="1199" y="365"/>
                  <a:pt x="1199" y="365"/>
                </a:cubicBezTo>
                <a:lnTo>
                  <a:pt x="679" y="884"/>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811" y="2282194"/>
            <a:ext cx="2823357" cy="545224"/>
          </a:xfrm>
          <a:prstGeom prst="rect">
            <a:avLst/>
          </a:prstGeom>
        </p:spPr>
      </p:pic>
    </p:spTree>
    <p:extLst>
      <p:ext uri="{BB962C8B-B14F-4D97-AF65-F5344CB8AC3E}">
        <p14:creationId xmlns:p14="http://schemas.microsoft.com/office/powerpoint/2010/main" val="247423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Rechteck 8"/>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Datumsplatzhalter 3"/>
          <p:cNvSpPr>
            <a:spLocks noGrp="1"/>
          </p:cNvSpPr>
          <p:nvPr>
            <p:ph type="dt" sz="half" idx="2"/>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BCFBDCB1-5E3D-4080-88EE-D2A94CBA3853}" type="datetime1">
              <a:rPr lang="de-DE" smtClean="0"/>
              <a:t>29.11.2022</a:t>
            </a:fld>
            <a:endParaRPr lang="de-CH" dirty="0"/>
          </a:p>
        </p:txBody>
      </p:sp>
      <p:sp>
        <p:nvSpPr>
          <p:cNvPr id="12"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pic>
        <p:nvPicPr>
          <p:cNvPr id="1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a:t>Titelmasterformat durch Klicken bearbeiten</a:t>
            </a:r>
            <a:endParaRPr lang="de-CH"/>
          </a:p>
        </p:txBody>
      </p:sp>
      <p:sp>
        <p:nvSpPr>
          <p:cNvPr id="22"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359967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2000" y="1782000"/>
            <a:ext cx="3816000" cy="1412694"/>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715225" y="1782000"/>
            <a:ext cx="3816000" cy="1412694"/>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Rechteck 9"/>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
        <p:nvSpPr>
          <p:cNvPr id="14" name="Titel 13"/>
          <p:cNvSpPr>
            <a:spLocks noGrp="1"/>
          </p:cNvSpPr>
          <p:nvPr>
            <p:ph type="title"/>
          </p:nvPr>
        </p:nvSpPr>
        <p:spPr/>
        <p:txBody>
          <a:bodyPr/>
          <a:lstStyle/>
          <a:p>
            <a:r>
              <a:rPr lang="de-DE" dirty="0"/>
              <a:t>Titelmasterformat durch Klicken bearbeiten</a:t>
            </a:r>
            <a:endParaRPr lang="de-CH" dirty="0"/>
          </a:p>
        </p:txBody>
      </p:sp>
      <p:sp>
        <p:nvSpPr>
          <p:cNvPr id="9" name="Datumsplatzhalter 3"/>
          <p:cNvSpPr>
            <a:spLocks noGrp="1"/>
          </p:cNvSpPr>
          <p:nvPr>
            <p:ph type="dt" sz="half" idx="10"/>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2258D37E-E3B7-4455-9684-EEE20AC612FC}" type="datetime1">
              <a:rPr lang="de-DE" smtClean="0"/>
              <a:t>29.11.2022</a:t>
            </a:fld>
            <a:endParaRPr lang="de-CH" dirty="0"/>
          </a:p>
        </p:txBody>
      </p:sp>
      <p:pic>
        <p:nvPicPr>
          <p:cNvPr id="1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121587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Rechteck 7"/>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
        <p:nvSpPr>
          <p:cNvPr id="7" name="Datumsplatzhalter 3"/>
          <p:cNvSpPr>
            <a:spLocks noGrp="1"/>
          </p:cNvSpPr>
          <p:nvPr>
            <p:ph type="dt" sz="half" idx="2"/>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46B7C25A-9FB3-4F27-A959-85E6C6282FE9}" type="datetime1">
              <a:rPr lang="de-DE" smtClean="0"/>
              <a:t>29.11.2022</a:t>
            </a:fld>
            <a:endParaRPr lang="de-CH" dirty="0"/>
          </a:p>
        </p:txBody>
      </p:sp>
      <p:pic>
        <p:nvPicPr>
          <p:cNvPr id="1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95517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Rechteck 6"/>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
        <p:nvSpPr>
          <p:cNvPr id="11" name="Datumsplatzhalter 3"/>
          <p:cNvSpPr>
            <a:spLocks noGrp="1"/>
          </p:cNvSpPr>
          <p:nvPr>
            <p:ph type="dt" sz="half" idx="2"/>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3807A43C-EC02-4B08-8EF6-B37380B3864C}" type="datetime1">
              <a:rPr lang="de-DE" smtClean="0"/>
              <a:t>29.11.2022</a:t>
            </a:fld>
            <a:endParaRPr lang="de-CH" dirty="0"/>
          </a:p>
        </p:txBody>
      </p:sp>
      <p:pic>
        <p:nvPicPr>
          <p:cNvPr id="1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225489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87302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60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Rechteck 8"/>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Datumsplatzhalter 3"/>
          <p:cNvSpPr>
            <a:spLocks noGrp="1"/>
          </p:cNvSpPr>
          <p:nvPr>
            <p:ph type="dt" sz="half" idx="2"/>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BCFBDCB1-5E3D-4080-88EE-D2A94CBA3853}" type="datetime1">
              <a:rPr lang="de-DE" smtClean="0"/>
              <a:t>29.11.2022</a:t>
            </a:fld>
            <a:endParaRPr lang="de-CH" dirty="0"/>
          </a:p>
        </p:txBody>
      </p:sp>
      <p:sp>
        <p:nvSpPr>
          <p:cNvPr id="12"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pic>
        <p:nvPicPr>
          <p:cNvPr id="1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a:t>Titelmasterformat durch Klicken bearbeiten</a:t>
            </a:r>
            <a:endParaRPr lang="de-CH"/>
          </a:p>
        </p:txBody>
      </p:sp>
      <p:sp>
        <p:nvSpPr>
          <p:cNvPr id="22"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11375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2000" y="1782000"/>
            <a:ext cx="3816000" cy="1412694"/>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715225" y="1782000"/>
            <a:ext cx="3816000" cy="1412694"/>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Rechteck 9"/>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
        <p:nvSpPr>
          <p:cNvPr id="14" name="Titel 13"/>
          <p:cNvSpPr>
            <a:spLocks noGrp="1"/>
          </p:cNvSpPr>
          <p:nvPr>
            <p:ph type="title"/>
          </p:nvPr>
        </p:nvSpPr>
        <p:spPr/>
        <p:txBody>
          <a:bodyPr/>
          <a:lstStyle/>
          <a:p>
            <a:r>
              <a:rPr lang="de-DE" dirty="0"/>
              <a:t>Titelmasterformat durch Klicken bearbeiten</a:t>
            </a:r>
            <a:endParaRPr lang="de-CH" dirty="0"/>
          </a:p>
        </p:txBody>
      </p:sp>
      <p:sp>
        <p:nvSpPr>
          <p:cNvPr id="9" name="Datumsplatzhalter 3"/>
          <p:cNvSpPr>
            <a:spLocks noGrp="1"/>
          </p:cNvSpPr>
          <p:nvPr>
            <p:ph type="dt" sz="half" idx="10"/>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2258D37E-E3B7-4455-9684-EEE20AC612FC}" type="datetime1">
              <a:rPr lang="de-DE" smtClean="0"/>
              <a:t>29.11.2022</a:t>
            </a:fld>
            <a:endParaRPr lang="de-CH" dirty="0"/>
          </a:p>
        </p:txBody>
      </p:sp>
      <p:pic>
        <p:nvPicPr>
          <p:cNvPr id="1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149798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Rechteck 7"/>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
        <p:nvSpPr>
          <p:cNvPr id="7" name="Datumsplatzhalter 3"/>
          <p:cNvSpPr>
            <a:spLocks noGrp="1"/>
          </p:cNvSpPr>
          <p:nvPr>
            <p:ph type="dt" sz="half" idx="2"/>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46B7C25A-9FB3-4F27-A959-85E6C6282FE9}" type="datetime1">
              <a:rPr lang="de-DE" smtClean="0"/>
              <a:t>29.11.2022</a:t>
            </a:fld>
            <a:endParaRPr lang="de-CH" dirty="0"/>
          </a:p>
        </p:txBody>
      </p:sp>
      <p:pic>
        <p:nvPicPr>
          <p:cNvPr id="1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48179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Rechteck 6"/>
          <p:cNvSpPr/>
          <p:nvPr userDrawn="1"/>
        </p:nvSpPr>
        <p:spPr>
          <a:xfrm>
            <a:off x="0" y="6325200"/>
            <a:ext cx="9144000" cy="53280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Foliennummernplatzhalter 5"/>
          <p:cNvSpPr>
            <a:spLocks noGrp="1"/>
          </p:cNvSpPr>
          <p:nvPr>
            <p:ph type="sldNum" sz="quarter" idx="4"/>
          </p:nvPr>
        </p:nvSpPr>
        <p:spPr>
          <a:xfrm>
            <a:off x="8676456" y="6514656"/>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
        <p:nvSpPr>
          <p:cNvPr id="11" name="Datumsplatzhalter 3"/>
          <p:cNvSpPr>
            <a:spLocks noGrp="1"/>
          </p:cNvSpPr>
          <p:nvPr>
            <p:ph type="dt" sz="half" idx="2"/>
          </p:nvPr>
        </p:nvSpPr>
        <p:spPr>
          <a:xfrm>
            <a:off x="7581600" y="6524528"/>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3807A43C-EC02-4B08-8EF6-B37380B3864C}" type="datetime1">
              <a:rPr lang="de-DE" smtClean="0"/>
              <a:t>29.11.2022</a:t>
            </a:fld>
            <a:endParaRPr lang="de-CH" dirty="0"/>
          </a:p>
        </p:txBody>
      </p:sp>
      <p:pic>
        <p:nvPicPr>
          <p:cNvPr id="1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752" y="6407291"/>
            <a:ext cx="1551156" cy="3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67"/>
          <p:cNvSpPr>
            <a:spLocks noEditPoints="1"/>
          </p:cNvSpPr>
          <p:nvPr userDrawn="1"/>
        </p:nvSpPr>
        <p:spPr bwMode="auto">
          <a:xfrm>
            <a:off x="8475516" y="6467581"/>
            <a:ext cx="277408" cy="229831"/>
          </a:xfrm>
          <a:custGeom>
            <a:avLst/>
            <a:gdLst>
              <a:gd name="T0" fmla="*/ 299 w 306"/>
              <a:gd name="T1" fmla="*/ 48 h 254"/>
              <a:gd name="T2" fmla="*/ 227 w 306"/>
              <a:gd name="T3" fmla="*/ 0 h 254"/>
              <a:gd name="T4" fmla="*/ 155 w 306"/>
              <a:gd name="T5" fmla="*/ 48 h 254"/>
              <a:gd name="T6" fmla="*/ 153 w 306"/>
              <a:gd name="T7" fmla="*/ 54 h 254"/>
              <a:gd name="T8" fmla="*/ 151 w 306"/>
              <a:gd name="T9" fmla="*/ 48 h 254"/>
              <a:gd name="T10" fmla="*/ 79 w 306"/>
              <a:gd name="T11" fmla="*/ 0 h 254"/>
              <a:gd name="T12" fmla="*/ 5 w 306"/>
              <a:gd name="T13" fmla="*/ 52 h 254"/>
              <a:gd name="T14" fmla="*/ 0 w 306"/>
              <a:gd name="T15" fmla="*/ 79 h 254"/>
              <a:gd name="T16" fmla="*/ 2 w 306"/>
              <a:gd name="T17" fmla="*/ 95 h 254"/>
              <a:gd name="T18" fmla="*/ 153 w 306"/>
              <a:gd name="T19" fmla="*/ 254 h 254"/>
              <a:gd name="T20" fmla="*/ 304 w 306"/>
              <a:gd name="T21" fmla="*/ 95 h 254"/>
              <a:gd name="T22" fmla="*/ 306 w 306"/>
              <a:gd name="T23" fmla="*/ 79 h 254"/>
              <a:gd name="T24" fmla="*/ 299 w 306"/>
              <a:gd name="T25" fmla="*/ 48 h 254"/>
              <a:gd name="T26" fmla="*/ 145 w 306"/>
              <a:gd name="T27" fmla="*/ 189 h 254"/>
              <a:gd name="T28" fmla="*/ 81 w 306"/>
              <a:gd name="T29" fmla="*/ 137 h 254"/>
              <a:gd name="T30" fmla="*/ 101 w 306"/>
              <a:gd name="T31" fmla="*/ 112 h 254"/>
              <a:gd name="T32" fmla="*/ 143 w 306"/>
              <a:gd name="T33" fmla="*/ 145 h 254"/>
              <a:gd name="T34" fmla="*/ 233 w 306"/>
              <a:gd name="T35" fmla="*/ 56 h 254"/>
              <a:gd name="T36" fmla="*/ 256 w 306"/>
              <a:gd name="T37" fmla="*/ 78 h 254"/>
              <a:gd name="T38" fmla="*/ 145 w 306"/>
              <a:gd name="T39" fmla="*/ 1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254">
                <a:moveTo>
                  <a:pt x="299" y="48"/>
                </a:moveTo>
                <a:cubicBezTo>
                  <a:pt x="287" y="20"/>
                  <a:pt x="260" y="0"/>
                  <a:pt x="227" y="0"/>
                </a:cubicBezTo>
                <a:cubicBezTo>
                  <a:pt x="195" y="0"/>
                  <a:pt x="167" y="20"/>
                  <a:pt x="155" y="48"/>
                </a:cubicBezTo>
                <a:cubicBezTo>
                  <a:pt x="154" y="50"/>
                  <a:pt x="153" y="52"/>
                  <a:pt x="153" y="54"/>
                </a:cubicBezTo>
                <a:cubicBezTo>
                  <a:pt x="152" y="52"/>
                  <a:pt x="151" y="50"/>
                  <a:pt x="151" y="48"/>
                </a:cubicBezTo>
                <a:cubicBezTo>
                  <a:pt x="139" y="20"/>
                  <a:pt x="111" y="0"/>
                  <a:pt x="79" y="0"/>
                </a:cubicBezTo>
                <a:cubicBezTo>
                  <a:pt x="45" y="0"/>
                  <a:pt x="16" y="22"/>
                  <a:pt x="5" y="52"/>
                </a:cubicBezTo>
                <a:cubicBezTo>
                  <a:pt x="2" y="60"/>
                  <a:pt x="0" y="69"/>
                  <a:pt x="0" y="79"/>
                </a:cubicBezTo>
                <a:cubicBezTo>
                  <a:pt x="0" y="84"/>
                  <a:pt x="1" y="90"/>
                  <a:pt x="2" y="95"/>
                </a:cubicBezTo>
                <a:cubicBezTo>
                  <a:pt x="18" y="177"/>
                  <a:pt x="153" y="254"/>
                  <a:pt x="153" y="254"/>
                </a:cubicBezTo>
                <a:cubicBezTo>
                  <a:pt x="153" y="254"/>
                  <a:pt x="287" y="177"/>
                  <a:pt x="304" y="95"/>
                </a:cubicBezTo>
                <a:cubicBezTo>
                  <a:pt x="305" y="90"/>
                  <a:pt x="306" y="84"/>
                  <a:pt x="306" y="79"/>
                </a:cubicBezTo>
                <a:cubicBezTo>
                  <a:pt x="306" y="68"/>
                  <a:pt x="303" y="58"/>
                  <a:pt x="299" y="48"/>
                </a:cubicBezTo>
                <a:moveTo>
                  <a:pt x="145" y="189"/>
                </a:moveTo>
                <a:cubicBezTo>
                  <a:pt x="81" y="137"/>
                  <a:pt x="81" y="137"/>
                  <a:pt x="81" y="137"/>
                </a:cubicBezTo>
                <a:cubicBezTo>
                  <a:pt x="101" y="112"/>
                  <a:pt x="101" y="112"/>
                  <a:pt x="101" y="112"/>
                </a:cubicBezTo>
                <a:cubicBezTo>
                  <a:pt x="143" y="145"/>
                  <a:pt x="143" y="145"/>
                  <a:pt x="143" y="145"/>
                </a:cubicBezTo>
                <a:cubicBezTo>
                  <a:pt x="233" y="56"/>
                  <a:pt x="233" y="56"/>
                  <a:pt x="233" y="56"/>
                </a:cubicBezTo>
                <a:cubicBezTo>
                  <a:pt x="256" y="78"/>
                  <a:pt x="256" y="78"/>
                  <a:pt x="256" y="78"/>
                </a:cubicBezTo>
                <a:lnTo>
                  <a:pt x="145" y="189"/>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01957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410542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914401" y="981076"/>
            <a:ext cx="7624763" cy="506413"/>
          </a:xfrm>
        </p:spPr>
        <p:txBody>
          <a:bodyPr/>
          <a:lstStyle/>
          <a:p>
            <a:r>
              <a:rPr lang="de-DE"/>
              <a:t>Titelmasterformat durch Klicken bearbeiten</a:t>
            </a:r>
            <a:endParaRPr lang="de-CH"/>
          </a:p>
        </p:txBody>
      </p:sp>
      <p:sp>
        <p:nvSpPr>
          <p:cNvPr id="3" name="Tabellenplatzhalter 2"/>
          <p:cNvSpPr>
            <a:spLocks noGrp="1"/>
          </p:cNvSpPr>
          <p:nvPr>
            <p:ph type="tbl" idx="1"/>
          </p:nvPr>
        </p:nvSpPr>
        <p:spPr>
          <a:xfrm>
            <a:off x="920751" y="1565276"/>
            <a:ext cx="7618413" cy="4589463"/>
          </a:xfrm>
        </p:spPr>
        <p:txBody>
          <a:bodyPr/>
          <a:lstStyle/>
          <a:p>
            <a:pPr lvl="0"/>
            <a:endParaRPr lang="de-CH" noProof="0"/>
          </a:p>
        </p:txBody>
      </p:sp>
      <p:sp>
        <p:nvSpPr>
          <p:cNvPr id="4" name="Fußzeilenplatzhalter 4"/>
          <p:cNvSpPr>
            <a:spLocks noGrp="1"/>
          </p:cNvSpPr>
          <p:nvPr>
            <p:ph type="ftr" sz="quarter" idx="3"/>
          </p:nvPr>
        </p:nvSpPr>
        <p:spPr bwMode="auto">
          <a:xfrm>
            <a:off x="4076700" y="6473825"/>
            <a:ext cx="2870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1000">
                <a:latin typeface="+mn-lt"/>
                <a:ea typeface="MS PGothic" pitchFamily="34" charset="-128"/>
                <a:cs typeface="+mn-cs"/>
              </a:defRPr>
            </a:lvl1pPr>
          </a:lstStyle>
          <a:p>
            <a:pPr>
              <a:defRPr/>
            </a:pPr>
            <a:r>
              <a:rPr lang="de-DE"/>
              <a:t>                                                                                                           			©</a:t>
            </a:r>
          </a:p>
        </p:txBody>
      </p:sp>
    </p:spTree>
    <p:extLst>
      <p:ext uri="{BB962C8B-B14F-4D97-AF65-F5344CB8AC3E}">
        <p14:creationId xmlns:p14="http://schemas.microsoft.com/office/powerpoint/2010/main" val="23320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70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42" name="Objekt 4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42" name="Objekt 4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18921" y="3103722"/>
            <a:ext cx="7912303" cy="1282402"/>
          </a:xfrm>
        </p:spPr>
        <p:txBody>
          <a:bodyPr wrap="square" lIns="0" tIns="0" rIns="0" bIns="0" anchor="t" anchorCtr="0">
            <a:spAutoFit/>
          </a:bodyPr>
          <a:lstStyle>
            <a:lvl1pPr algn="l">
              <a:lnSpc>
                <a:spcPts val="5000"/>
              </a:lnSpc>
              <a:defRPr sz="4700" b="1" cap="all" baseline="0">
                <a:solidFill>
                  <a:schemeClr val="tx1"/>
                </a:solidFill>
              </a:defRPr>
            </a:lvl1pPr>
          </a:lstStyle>
          <a:p>
            <a:r>
              <a:rPr lang="de-DE" dirty="0"/>
              <a:t>Arbeiten Titel</a:t>
            </a:r>
            <a:br>
              <a:rPr lang="de-DE" dirty="0"/>
            </a:br>
            <a:r>
              <a:rPr lang="de-DE" dirty="0"/>
              <a:t>2. Zeile</a:t>
            </a:r>
            <a:endParaRPr lang="de-CH" dirty="0"/>
          </a:p>
        </p:txBody>
      </p:sp>
      <p:sp>
        <p:nvSpPr>
          <p:cNvPr id="3" name="Untertitel 2"/>
          <p:cNvSpPr>
            <a:spLocks noGrp="1"/>
          </p:cNvSpPr>
          <p:nvPr>
            <p:ph type="subTitle" idx="1" hasCustomPrompt="1"/>
          </p:nvPr>
        </p:nvSpPr>
        <p:spPr>
          <a:xfrm>
            <a:off x="618921" y="4548694"/>
            <a:ext cx="7912303" cy="246221"/>
          </a:xfrm>
        </p:spPr>
        <p:txBody>
          <a:bodyPr wrap="square" lIns="0" tIns="0" rIns="0" bIns="0" anchor="t" anchorCtr="0">
            <a:sp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a:t>
            </a:r>
            <a:endParaRPr lang="de-CH" dirty="0"/>
          </a:p>
        </p:txBody>
      </p:sp>
      <p:sp>
        <p:nvSpPr>
          <p:cNvPr id="4" name="Datumsplatzhalter 3"/>
          <p:cNvSpPr>
            <a:spLocks noGrp="1"/>
          </p:cNvSpPr>
          <p:nvPr>
            <p:ph type="dt" sz="half" idx="10"/>
          </p:nvPr>
        </p:nvSpPr>
        <p:spPr>
          <a:xfrm>
            <a:off x="618922" y="5148201"/>
            <a:ext cx="1800200" cy="246221"/>
          </a:xfrm>
        </p:spPr>
        <p:txBody>
          <a:bodyPr lIns="0" tIns="0" rIns="0" bIns="0">
            <a:spAutoFit/>
          </a:bodyPr>
          <a:lstStyle>
            <a:lvl1pPr algn="l">
              <a:defRPr sz="1600" b="0">
                <a:solidFill>
                  <a:schemeClr val="tx1"/>
                </a:solidFill>
              </a:defRPr>
            </a:lvl1pPr>
          </a:lstStyle>
          <a:p>
            <a:fld id="{EAD1EC2D-2B96-462B-AE44-02BBBA676F3A}" type="datetime1">
              <a:rPr lang="de-DE" smtClean="0"/>
              <a:t>29.11.2022</a:t>
            </a:fld>
            <a:endParaRPr lang="de-CH" dirty="0"/>
          </a:p>
        </p:txBody>
      </p:sp>
      <p:sp>
        <p:nvSpPr>
          <p:cNvPr id="75" name="Freeform 22"/>
          <p:cNvSpPr>
            <a:spLocks noEditPoints="1"/>
          </p:cNvSpPr>
          <p:nvPr userDrawn="1"/>
        </p:nvSpPr>
        <p:spPr bwMode="auto">
          <a:xfrm>
            <a:off x="5186017" y="862717"/>
            <a:ext cx="3957983" cy="3772453"/>
          </a:xfrm>
          <a:custGeom>
            <a:avLst/>
            <a:gdLst>
              <a:gd name="T0" fmla="*/ 1246 w 1246"/>
              <a:gd name="T1" fmla="*/ 49 h 1188"/>
              <a:gd name="T2" fmla="*/ 1063 w 1246"/>
              <a:gd name="T3" fmla="*/ 0 h 1188"/>
              <a:gd name="T4" fmla="*/ 726 w 1246"/>
              <a:gd name="T5" fmla="*/ 225 h 1188"/>
              <a:gd name="T6" fmla="*/ 716 w 1246"/>
              <a:gd name="T7" fmla="*/ 253 h 1188"/>
              <a:gd name="T8" fmla="*/ 707 w 1246"/>
              <a:gd name="T9" fmla="*/ 225 h 1188"/>
              <a:gd name="T10" fmla="*/ 370 w 1246"/>
              <a:gd name="T11" fmla="*/ 0 h 1188"/>
              <a:gd name="T12" fmla="*/ 23 w 1246"/>
              <a:gd name="T13" fmla="*/ 243 h 1188"/>
              <a:gd name="T14" fmla="*/ 0 w 1246"/>
              <a:gd name="T15" fmla="*/ 370 h 1188"/>
              <a:gd name="T16" fmla="*/ 9 w 1246"/>
              <a:gd name="T17" fmla="*/ 444 h 1188"/>
              <a:gd name="T18" fmla="*/ 716 w 1246"/>
              <a:gd name="T19" fmla="*/ 1188 h 1188"/>
              <a:gd name="T20" fmla="*/ 1246 w 1246"/>
              <a:gd name="T21" fmla="*/ 763 h 1188"/>
              <a:gd name="T22" fmla="*/ 1246 w 1246"/>
              <a:gd name="T23" fmla="*/ 49 h 1188"/>
              <a:gd name="T24" fmla="*/ 679 w 1246"/>
              <a:gd name="T25" fmla="*/ 884 h 1188"/>
              <a:gd name="T26" fmla="*/ 379 w 1246"/>
              <a:gd name="T27" fmla="*/ 641 h 1188"/>
              <a:gd name="T28" fmla="*/ 473 w 1246"/>
              <a:gd name="T29" fmla="*/ 524 h 1188"/>
              <a:gd name="T30" fmla="*/ 670 w 1246"/>
              <a:gd name="T31" fmla="*/ 678 h 1188"/>
              <a:gd name="T32" fmla="*/ 1091 w 1246"/>
              <a:gd name="T33" fmla="*/ 262 h 1188"/>
              <a:gd name="T34" fmla="*/ 1199 w 1246"/>
              <a:gd name="T35" fmla="*/ 365 h 1188"/>
              <a:gd name="T36" fmla="*/ 679 w 1246"/>
              <a:gd name="T37" fmla="*/ 884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6" h="1188">
                <a:moveTo>
                  <a:pt x="1246" y="49"/>
                </a:moveTo>
                <a:cubicBezTo>
                  <a:pt x="1192" y="18"/>
                  <a:pt x="1130" y="0"/>
                  <a:pt x="1063" y="0"/>
                </a:cubicBezTo>
                <a:cubicBezTo>
                  <a:pt x="913" y="0"/>
                  <a:pt x="782" y="94"/>
                  <a:pt x="726" y="225"/>
                </a:cubicBezTo>
                <a:cubicBezTo>
                  <a:pt x="721" y="234"/>
                  <a:pt x="716" y="243"/>
                  <a:pt x="716" y="253"/>
                </a:cubicBezTo>
                <a:cubicBezTo>
                  <a:pt x="712" y="243"/>
                  <a:pt x="707" y="234"/>
                  <a:pt x="707" y="225"/>
                </a:cubicBezTo>
                <a:cubicBezTo>
                  <a:pt x="651" y="94"/>
                  <a:pt x="520" y="0"/>
                  <a:pt x="370" y="0"/>
                </a:cubicBezTo>
                <a:cubicBezTo>
                  <a:pt x="211" y="0"/>
                  <a:pt x="75" y="103"/>
                  <a:pt x="23" y="243"/>
                </a:cubicBezTo>
                <a:cubicBezTo>
                  <a:pt x="9" y="281"/>
                  <a:pt x="0" y="323"/>
                  <a:pt x="0" y="370"/>
                </a:cubicBezTo>
                <a:cubicBezTo>
                  <a:pt x="0" y="393"/>
                  <a:pt x="4" y="421"/>
                  <a:pt x="9" y="444"/>
                </a:cubicBezTo>
                <a:cubicBezTo>
                  <a:pt x="84" y="828"/>
                  <a:pt x="716" y="1188"/>
                  <a:pt x="716" y="1188"/>
                </a:cubicBezTo>
                <a:cubicBezTo>
                  <a:pt x="716" y="1188"/>
                  <a:pt x="1034" y="1006"/>
                  <a:pt x="1246" y="763"/>
                </a:cubicBezTo>
                <a:lnTo>
                  <a:pt x="1246" y="49"/>
                </a:lnTo>
                <a:close/>
                <a:moveTo>
                  <a:pt x="679" y="884"/>
                </a:moveTo>
                <a:cubicBezTo>
                  <a:pt x="379" y="641"/>
                  <a:pt x="379" y="641"/>
                  <a:pt x="379" y="641"/>
                </a:cubicBezTo>
                <a:cubicBezTo>
                  <a:pt x="473" y="524"/>
                  <a:pt x="473" y="524"/>
                  <a:pt x="473" y="524"/>
                </a:cubicBezTo>
                <a:cubicBezTo>
                  <a:pt x="670" y="678"/>
                  <a:pt x="670" y="678"/>
                  <a:pt x="670" y="678"/>
                </a:cubicBezTo>
                <a:cubicBezTo>
                  <a:pt x="1091" y="262"/>
                  <a:pt x="1091" y="262"/>
                  <a:pt x="1091" y="262"/>
                </a:cubicBezTo>
                <a:cubicBezTo>
                  <a:pt x="1199" y="365"/>
                  <a:pt x="1199" y="365"/>
                  <a:pt x="1199" y="365"/>
                </a:cubicBezTo>
                <a:lnTo>
                  <a:pt x="679" y="884"/>
                </a:lnTo>
                <a:close/>
              </a:path>
            </a:pathLst>
          </a:custGeom>
          <a:solidFill>
            <a:srgbClr val="E50430"/>
          </a:solidFill>
          <a:ln>
            <a:noFill/>
          </a:ln>
        </p:spPr>
        <p:txBody>
          <a:bodyPr vert="horz" wrap="square" lIns="91440" tIns="45720" rIns="91440" bIns="45720" numCol="1" anchor="t" anchorCtr="0" compatLnSpc="1">
            <a:prstTxWarp prst="textNoShape">
              <a:avLst/>
            </a:prstTxWarp>
          </a:bodyPr>
          <a:lstStyle/>
          <a:p>
            <a:endParaRPr lang="de-CH"/>
          </a:p>
        </p:txBody>
      </p:sp>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3811" y="2282194"/>
            <a:ext cx="2823357" cy="545224"/>
          </a:xfrm>
          <a:prstGeom prst="rect">
            <a:avLst/>
          </a:prstGeom>
        </p:spPr>
      </p:pic>
    </p:spTree>
    <p:extLst>
      <p:ext uri="{BB962C8B-B14F-4D97-AF65-F5344CB8AC3E}">
        <p14:creationId xmlns:p14="http://schemas.microsoft.com/office/powerpoint/2010/main" val="131611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emf"/><Relationship Id="rId5" Type="http://schemas.openxmlformats.org/officeDocument/2006/relationships/slideLayout" Target="../slideLayouts/slideLayout13.xml"/><Relationship Id="rId10" Type="http://schemas.openxmlformats.org/officeDocument/2006/relationships/oleObject" Target="../embeddings/oleObject3.bin"/><Relationship Id="rId4" Type="http://schemas.openxmlformats.org/officeDocument/2006/relationships/slideLayout" Target="../slideLayouts/slideLayout12.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0"/>
            </p:custDataLst>
            <p:extLst>
              <p:ext uri="{D42A27DB-BD31-4B8C-83A1-F6EECF244321}">
                <p14:modId xmlns:p14="http://schemas.microsoft.com/office/powerpoint/2010/main" val="10372647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12776" y="421884"/>
            <a:ext cx="7918450" cy="1143000"/>
          </a:xfrm>
          <a:prstGeom prst="rect">
            <a:avLst/>
          </a:prstGeom>
        </p:spPr>
        <p:txBody>
          <a:bodyPr vert="horz" lIns="0" tIns="0" rIns="0" bIns="0" rtlCol="0" anchor="t" anchorCtr="0">
            <a:noAutofit/>
          </a:bodyPr>
          <a:lstStyle/>
          <a:p>
            <a:r>
              <a:rPr lang="de-DE" dirty="0"/>
              <a:t>Titel</a:t>
            </a:r>
            <a:endParaRPr lang="de-CH" dirty="0"/>
          </a:p>
        </p:txBody>
      </p:sp>
      <p:sp>
        <p:nvSpPr>
          <p:cNvPr id="3" name="Textplatzhalter 2"/>
          <p:cNvSpPr>
            <a:spLocks noGrp="1"/>
          </p:cNvSpPr>
          <p:nvPr>
            <p:ph type="body" idx="1"/>
          </p:nvPr>
        </p:nvSpPr>
        <p:spPr>
          <a:xfrm>
            <a:off x="612775" y="1783490"/>
            <a:ext cx="7918450" cy="1308050"/>
          </a:xfrm>
          <a:prstGeom prst="rect">
            <a:avLst/>
          </a:prstGeom>
        </p:spPr>
        <p:txBody>
          <a:bodyPr vert="horz" wrap="square"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7581706" y="6519592"/>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B382B7E2-D8C8-412D-B331-47CB872FBC1B}" type="datetime1">
              <a:rPr lang="de-DE" smtClean="0"/>
              <a:t>29.11.2022</a:t>
            </a:fld>
            <a:endParaRPr lang="de-CH" dirty="0"/>
          </a:p>
        </p:txBody>
      </p:sp>
      <p:sp>
        <p:nvSpPr>
          <p:cNvPr id="6" name="Foliennummernplatzhalter 5"/>
          <p:cNvSpPr>
            <a:spLocks noGrp="1"/>
          </p:cNvSpPr>
          <p:nvPr>
            <p:ph type="sldNum" sz="quarter" idx="4"/>
          </p:nvPr>
        </p:nvSpPr>
        <p:spPr>
          <a:xfrm>
            <a:off x="8676456" y="6509720"/>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Tree>
    <p:extLst>
      <p:ext uri="{BB962C8B-B14F-4D97-AF65-F5344CB8AC3E}">
        <p14:creationId xmlns:p14="http://schemas.microsoft.com/office/powerpoint/2010/main" val="1943196947"/>
      </p:ext>
    </p:extLst>
  </p:cSld>
  <p:clrMap bg1="lt1" tx1="dk1" bg2="lt2" tx2="dk2" accent1="accent1" accent2="accent2" accent3="accent3" accent4="accent4" accent5="accent5" accent6="accent6" hlink="hlink" folHlink="folHlink"/>
  <p:sldLayoutIdLst>
    <p:sldLayoutId id="2147483688" r:id="rId1"/>
    <p:sldLayoutId id="2147483676" r:id="rId2"/>
    <p:sldLayoutId id="2147483678" r:id="rId3"/>
    <p:sldLayoutId id="2147483680" r:id="rId4"/>
    <p:sldLayoutId id="2147483681" r:id="rId5"/>
    <p:sldLayoutId id="2147483725" r:id="rId6"/>
    <p:sldLayoutId id="2147483726" r:id="rId7"/>
    <p:sldLayoutId id="2147483727" r:id="rId8"/>
  </p:sldLayoutIdLst>
  <p:hf hdr="0" ftr="0"/>
  <p:txStyles>
    <p:titleStyle>
      <a:lvl1pPr algn="l" defTabSz="914400" rtl="0" eaLnBrk="1" latinLnBrk="0" hangingPunct="1">
        <a:lnSpc>
          <a:spcPts val="39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spcBef>
          <a:spcPts val="0"/>
        </a:spcBef>
        <a:buFontTx/>
        <a:buNone/>
        <a:defRPr sz="1700" kern="1200">
          <a:solidFill>
            <a:schemeClr val="tx1"/>
          </a:solidFill>
          <a:latin typeface="+mn-lt"/>
          <a:ea typeface="+mn-ea"/>
          <a:cs typeface="+mn-cs"/>
        </a:defRPr>
      </a:lvl1pPr>
      <a:lvl2pPr marL="177800" indent="-177800" algn="l" defTabSz="914400" rtl="0" eaLnBrk="1" latinLnBrk="0" hangingPunct="1">
        <a:spcBef>
          <a:spcPts val="0"/>
        </a:spcBef>
        <a:buClr>
          <a:srgbClr val="E50430"/>
        </a:buClr>
        <a:buFont typeface="Arial" panose="020B0604020202020204" pitchFamily="34" charset="0"/>
        <a:buChar char="›"/>
        <a:defRPr sz="1700" kern="1200" baseline="0">
          <a:solidFill>
            <a:schemeClr val="tx1"/>
          </a:solidFill>
          <a:latin typeface="+mn-lt"/>
          <a:ea typeface="+mn-ea"/>
          <a:cs typeface="+mn-cs"/>
        </a:defRPr>
      </a:lvl2pPr>
      <a:lvl3pPr marL="361950" indent="-176213" algn="l" defTabSz="914400" rtl="0" eaLnBrk="1" latinLnBrk="0" hangingPunct="1">
        <a:spcBef>
          <a:spcPts val="0"/>
        </a:spcBef>
        <a:buClr>
          <a:srgbClr val="E50430"/>
        </a:buClr>
        <a:buFont typeface="Symbol" panose="05050102010706020507" pitchFamily="18" charset="2"/>
        <a:buChar char="-"/>
        <a:defRPr sz="1700" kern="1200">
          <a:solidFill>
            <a:schemeClr val="tx1"/>
          </a:solidFill>
          <a:latin typeface="+mn-lt"/>
          <a:ea typeface="+mn-ea"/>
          <a:cs typeface="+mn-cs"/>
        </a:defRPr>
      </a:lvl3pPr>
      <a:lvl4pPr marL="542925" indent="-184150" algn="l" defTabSz="914400" rtl="0" eaLnBrk="1" latinLnBrk="0" hangingPunct="1">
        <a:spcBef>
          <a:spcPts val="0"/>
        </a:spcBef>
        <a:buClr>
          <a:srgbClr val="E50430"/>
        </a:buClr>
        <a:buFont typeface="Arial Unicode MS" panose="020B0604020202020204" pitchFamily="34" charset="-128"/>
        <a:buChar char="˗"/>
        <a:tabLst/>
        <a:defRPr sz="1700" kern="1200" baseline="0">
          <a:solidFill>
            <a:schemeClr val="tx1"/>
          </a:solidFill>
          <a:latin typeface="+mn-lt"/>
          <a:ea typeface="+mn-ea"/>
          <a:cs typeface="+mn-cs"/>
        </a:defRPr>
      </a:lvl4pPr>
      <a:lvl5pPr marL="717550" indent="-177800" algn="l" defTabSz="914400" rtl="0" eaLnBrk="1" latinLnBrk="0" hangingPunct="1">
        <a:spcBef>
          <a:spcPts val="0"/>
        </a:spcBef>
        <a:buClr>
          <a:srgbClr val="E50430"/>
        </a:buClr>
        <a:buFont typeface="Arial Unicode MS" panose="020B0604020202020204" pitchFamily="34" charset="-128"/>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0" imgW="270" imgH="270" progId="TCLayout.ActiveDocument.1">
                  <p:embed/>
                </p:oleObj>
              </mc:Choice>
              <mc:Fallback>
                <p:oleObj name="think-cell Folie" r:id="rId10" imgW="270" imgH="270" progId="TCLayout.ActiveDocument.1">
                  <p:embed/>
                  <p:pic>
                    <p:nvPicPr>
                      <p:cNvPr id="7" name="Objekt 6"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12776" y="421884"/>
            <a:ext cx="7918450" cy="1143000"/>
          </a:xfrm>
          <a:prstGeom prst="rect">
            <a:avLst/>
          </a:prstGeom>
        </p:spPr>
        <p:txBody>
          <a:bodyPr vert="horz" lIns="0" tIns="0" rIns="0" bIns="0" rtlCol="0" anchor="t" anchorCtr="0">
            <a:noAutofit/>
          </a:bodyPr>
          <a:lstStyle/>
          <a:p>
            <a:r>
              <a:rPr lang="de-DE" dirty="0"/>
              <a:t>Titel</a:t>
            </a:r>
            <a:endParaRPr lang="de-CH" dirty="0"/>
          </a:p>
        </p:txBody>
      </p:sp>
      <p:sp>
        <p:nvSpPr>
          <p:cNvPr id="3" name="Textplatzhalter 2"/>
          <p:cNvSpPr>
            <a:spLocks noGrp="1"/>
          </p:cNvSpPr>
          <p:nvPr>
            <p:ph type="body" idx="1"/>
          </p:nvPr>
        </p:nvSpPr>
        <p:spPr>
          <a:xfrm>
            <a:off x="612775" y="1783490"/>
            <a:ext cx="7918450" cy="1308050"/>
          </a:xfrm>
          <a:prstGeom prst="rect">
            <a:avLst/>
          </a:prstGeom>
        </p:spPr>
        <p:txBody>
          <a:bodyPr vert="horz" wrap="square"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7581706" y="6519592"/>
            <a:ext cx="792088" cy="144016"/>
          </a:xfrm>
          <a:prstGeom prst="rect">
            <a:avLst/>
          </a:prstGeom>
        </p:spPr>
        <p:txBody>
          <a:bodyPr vert="horz" lIns="0" tIns="0" rIns="0" bIns="0" rtlCol="0" anchor="ctr"/>
          <a:lstStyle>
            <a:lvl1pPr algn="r">
              <a:defRPr sz="1000" b="0">
                <a:solidFill>
                  <a:schemeClr val="tx1">
                    <a:tint val="75000"/>
                  </a:schemeClr>
                </a:solidFill>
              </a:defRPr>
            </a:lvl1pPr>
          </a:lstStyle>
          <a:p>
            <a:fld id="{B382B7E2-D8C8-412D-B331-47CB872FBC1B}" type="datetime1">
              <a:rPr lang="de-DE" smtClean="0"/>
              <a:t>29.11.2022</a:t>
            </a:fld>
            <a:endParaRPr lang="de-CH" dirty="0"/>
          </a:p>
        </p:txBody>
      </p:sp>
      <p:sp>
        <p:nvSpPr>
          <p:cNvPr id="6" name="Foliennummernplatzhalter 5"/>
          <p:cNvSpPr>
            <a:spLocks noGrp="1"/>
          </p:cNvSpPr>
          <p:nvPr>
            <p:ph type="sldNum" sz="quarter" idx="4"/>
          </p:nvPr>
        </p:nvSpPr>
        <p:spPr>
          <a:xfrm>
            <a:off x="8676456" y="6509720"/>
            <a:ext cx="298376" cy="153888"/>
          </a:xfrm>
          <a:prstGeom prst="rect">
            <a:avLst/>
          </a:prstGeom>
        </p:spPr>
        <p:txBody>
          <a:bodyPr vert="horz" lIns="0" tIns="0" rIns="0" bIns="0" rtlCol="0" anchor="ctr"/>
          <a:lstStyle>
            <a:lvl1pPr>
              <a:defRPr lang="de-CH" sz="1000" b="0" smtClean="0">
                <a:solidFill>
                  <a:schemeClr val="tx1">
                    <a:tint val="75000"/>
                  </a:schemeClr>
                </a:solidFill>
              </a:defRPr>
            </a:lvl1pPr>
          </a:lstStyle>
          <a:p>
            <a:pPr algn="r"/>
            <a:fld id="{17AC89A8-9CCB-42C6-BE4D-3B782630B391}" type="slidenum">
              <a:rPr lang="de-CH" smtClean="0"/>
              <a:pPr algn="r"/>
              <a:t>‹N°›</a:t>
            </a:fld>
            <a:endParaRPr lang="de-CH" dirty="0"/>
          </a:p>
        </p:txBody>
      </p:sp>
    </p:spTree>
    <p:extLst>
      <p:ext uri="{BB962C8B-B14F-4D97-AF65-F5344CB8AC3E}">
        <p14:creationId xmlns:p14="http://schemas.microsoft.com/office/powerpoint/2010/main" val="215647607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p:txStyles>
    <p:titleStyle>
      <a:lvl1pPr algn="l" defTabSz="914400" rtl="0" eaLnBrk="1" latinLnBrk="0" hangingPunct="1">
        <a:lnSpc>
          <a:spcPts val="39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spcBef>
          <a:spcPts val="0"/>
        </a:spcBef>
        <a:buFontTx/>
        <a:buNone/>
        <a:defRPr sz="1700" kern="1200">
          <a:solidFill>
            <a:schemeClr val="tx1"/>
          </a:solidFill>
          <a:latin typeface="+mn-lt"/>
          <a:ea typeface="+mn-ea"/>
          <a:cs typeface="+mn-cs"/>
        </a:defRPr>
      </a:lvl1pPr>
      <a:lvl2pPr marL="177800" indent="-177800" algn="l" defTabSz="914400" rtl="0" eaLnBrk="1" latinLnBrk="0" hangingPunct="1">
        <a:spcBef>
          <a:spcPts val="0"/>
        </a:spcBef>
        <a:buClr>
          <a:srgbClr val="E50430"/>
        </a:buClr>
        <a:buFont typeface="Arial" panose="020B0604020202020204" pitchFamily="34" charset="0"/>
        <a:buChar char="›"/>
        <a:defRPr sz="1700" kern="1200" baseline="0">
          <a:solidFill>
            <a:schemeClr val="tx1"/>
          </a:solidFill>
          <a:latin typeface="+mn-lt"/>
          <a:ea typeface="+mn-ea"/>
          <a:cs typeface="+mn-cs"/>
        </a:defRPr>
      </a:lvl2pPr>
      <a:lvl3pPr marL="361950" indent="-176213" algn="l" defTabSz="914400" rtl="0" eaLnBrk="1" latinLnBrk="0" hangingPunct="1">
        <a:spcBef>
          <a:spcPts val="0"/>
        </a:spcBef>
        <a:buClr>
          <a:srgbClr val="E50430"/>
        </a:buClr>
        <a:buFont typeface="Symbol" panose="05050102010706020507" pitchFamily="18" charset="2"/>
        <a:buChar char="-"/>
        <a:defRPr sz="1700" kern="1200">
          <a:solidFill>
            <a:schemeClr val="tx1"/>
          </a:solidFill>
          <a:latin typeface="+mn-lt"/>
          <a:ea typeface="+mn-ea"/>
          <a:cs typeface="+mn-cs"/>
        </a:defRPr>
      </a:lvl3pPr>
      <a:lvl4pPr marL="542925" indent="-184150" algn="l" defTabSz="914400" rtl="0" eaLnBrk="1" latinLnBrk="0" hangingPunct="1">
        <a:spcBef>
          <a:spcPts val="0"/>
        </a:spcBef>
        <a:buClr>
          <a:srgbClr val="E50430"/>
        </a:buClr>
        <a:buFont typeface="Arial Unicode MS" panose="020B0604020202020204" pitchFamily="34" charset="-128"/>
        <a:buChar char="˗"/>
        <a:tabLst/>
        <a:defRPr sz="1700" kern="1200" baseline="0">
          <a:solidFill>
            <a:schemeClr val="tx1"/>
          </a:solidFill>
          <a:latin typeface="+mn-lt"/>
          <a:ea typeface="+mn-ea"/>
          <a:cs typeface="+mn-cs"/>
        </a:defRPr>
      </a:lvl4pPr>
      <a:lvl5pPr marL="717550" indent="-177800" algn="l" defTabSz="914400" rtl="0" eaLnBrk="1" latinLnBrk="0" hangingPunct="1">
        <a:spcBef>
          <a:spcPts val="0"/>
        </a:spcBef>
        <a:buClr>
          <a:srgbClr val="E50430"/>
        </a:buClr>
        <a:buFont typeface="Arial Unicode MS" panose="020B0604020202020204" pitchFamily="34" charset="-128"/>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pme-vital.ch/" TargetMode="Externa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hyperlink" Target="http://www2.swica.ch/Default.aspx?tabid=36" TargetMode="External"/><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20.png"/><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45.emf"/><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customXml" Target="../ink/ink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customXml" Target="../ink/ink7.xml"/><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39.jpeg"/><Relationship Id="rId7" Type="http://schemas.openxmlformats.org/officeDocument/2006/relationships/image" Target="../media/image5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51.emf"/><Relationship Id="rId4" Type="http://schemas.openxmlformats.org/officeDocument/2006/relationships/customXml" Target="../ink/ink9.xml"/><Relationship Id="rId9" Type="http://schemas.openxmlformats.org/officeDocument/2006/relationships/image" Target="../media/image53.emf"/></Relationships>
</file>

<file path=ppt/slides/_rels/slide2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www.medecinedutravail.ch/" TargetMode="External"/><Relationship Id="rId2" Type="http://schemas.openxmlformats.org/officeDocument/2006/relationships/hyperlink" Target="mailto:Patrik.hunziker@medecinedutravail.ch" TargetMode="Externa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4230508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p:nvPr>
        </p:nvSpPr>
        <p:spPr>
          <a:xfrm>
            <a:off x="631047" y="3194803"/>
            <a:ext cx="4817175" cy="1723549"/>
          </a:xfrm>
        </p:spPr>
        <p:txBody>
          <a:bodyPr/>
          <a:lstStyle/>
          <a:p>
            <a:pPr>
              <a:lnSpc>
                <a:spcPct val="100000"/>
              </a:lnSpc>
            </a:pPr>
            <a:r>
              <a:rPr lang="fr-FR" sz="2800" dirty="0">
                <a:solidFill>
                  <a:srgbClr val="E50430"/>
                </a:solidFill>
              </a:rPr>
              <a:t>Quelques Outils pour favoriser une bonne santé mentale au travail</a:t>
            </a:r>
            <a:br>
              <a:rPr lang="fr-FR" sz="2800" dirty="0">
                <a:solidFill>
                  <a:srgbClr val="E50430"/>
                </a:solidFill>
              </a:rPr>
            </a:br>
            <a:endParaRPr lang="de-CH" sz="2800" dirty="0">
              <a:solidFill>
                <a:srgbClr val="E50430"/>
              </a:solidFill>
            </a:endParaRPr>
          </a:p>
        </p:txBody>
      </p:sp>
      <p:sp>
        <p:nvSpPr>
          <p:cNvPr id="3" name="Untertitel 2"/>
          <p:cNvSpPr>
            <a:spLocks noGrp="1"/>
          </p:cNvSpPr>
          <p:nvPr>
            <p:ph type="subTitle" idx="1"/>
          </p:nvPr>
        </p:nvSpPr>
        <p:spPr>
          <a:xfrm>
            <a:off x="618921" y="4941168"/>
            <a:ext cx="7912303" cy="738664"/>
          </a:xfrm>
        </p:spPr>
        <p:txBody>
          <a:bodyPr/>
          <a:lstStyle/>
          <a:p>
            <a:r>
              <a:rPr lang="de-CH" dirty="0" err="1"/>
              <a:t>Colloque</a:t>
            </a:r>
            <a:r>
              <a:rPr lang="de-CH" dirty="0"/>
              <a:t> Insertion </a:t>
            </a:r>
            <a:r>
              <a:rPr lang="de-CH" dirty="0" err="1"/>
              <a:t>Vaud</a:t>
            </a:r>
            <a:r>
              <a:rPr lang="de-CH" dirty="0"/>
              <a:t> 2022</a:t>
            </a:r>
          </a:p>
          <a:p>
            <a:endParaRPr lang="de-CH" dirty="0"/>
          </a:p>
          <a:p>
            <a:r>
              <a:rPr lang="de-CH" dirty="0"/>
              <a:t>01.12.2022				</a:t>
            </a:r>
          </a:p>
        </p:txBody>
      </p:sp>
      <p:sp>
        <p:nvSpPr>
          <p:cNvPr id="10" name="Rectangle 7"/>
          <p:cNvSpPr>
            <a:spLocks noChangeArrowheads="1"/>
          </p:cNvSpPr>
          <p:nvPr/>
        </p:nvSpPr>
        <p:spPr bwMode="auto">
          <a:xfrm>
            <a:off x="618921" y="5877272"/>
            <a:ext cx="26642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2"/>
              </a:buClr>
              <a:defRPr sz="2100">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9pPr>
          </a:lstStyle>
          <a:p>
            <a:pPr>
              <a:spcBef>
                <a:spcPct val="0"/>
              </a:spcBef>
              <a:buClrTx/>
              <a:tabLst>
                <a:tab pos="4305300" algn="l"/>
              </a:tabLst>
            </a:pPr>
            <a:r>
              <a:rPr lang="fr-FR" altLang="fr-FR" sz="1600" b="1" dirty="0">
                <a:solidFill>
                  <a:srgbClr val="000000"/>
                </a:solidFill>
                <a:latin typeface="+mj-lt"/>
              </a:rPr>
              <a:t>Patrik Hunziker</a:t>
            </a:r>
          </a:p>
          <a:p>
            <a:pPr>
              <a:spcBef>
                <a:spcPct val="0"/>
              </a:spcBef>
              <a:buClrTx/>
              <a:tabLst>
                <a:tab pos="4305300" algn="l"/>
              </a:tabLst>
            </a:pPr>
            <a:r>
              <a:rPr lang="fr-FR" altLang="fr-FR" sz="1600" dirty="0">
                <a:solidFill>
                  <a:srgbClr val="000000"/>
                </a:solidFill>
                <a:latin typeface="+mj-lt"/>
              </a:rPr>
              <a:t>Psychologue du travail, </a:t>
            </a:r>
          </a:p>
          <a:p>
            <a:pPr>
              <a:spcBef>
                <a:spcPct val="0"/>
              </a:spcBef>
              <a:buClrTx/>
              <a:tabLst>
                <a:tab pos="4305300" algn="l"/>
              </a:tabLst>
            </a:pPr>
            <a:r>
              <a:rPr lang="fr-FR" altLang="fr-FR" sz="1600" dirty="0">
                <a:solidFill>
                  <a:srgbClr val="000000"/>
                </a:solidFill>
                <a:latin typeface="+mj-lt"/>
              </a:rPr>
              <a:t>Directeur Suisse romande </a:t>
            </a:r>
          </a:p>
        </p:txBody>
      </p:sp>
    </p:spTree>
    <p:extLst>
      <p:ext uri="{BB962C8B-B14F-4D97-AF65-F5344CB8AC3E}">
        <p14:creationId xmlns:p14="http://schemas.microsoft.com/office/powerpoint/2010/main" val="99230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10</a:t>
            </a:fld>
            <a:endParaRPr lang="de-CH" dirty="0"/>
          </a:p>
        </p:txBody>
      </p:sp>
      <p:sp>
        <p:nvSpPr>
          <p:cNvPr id="5" name="Titre 4"/>
          <p:cNvSpPr>
            <a:spLocks noGrp="1"/>
          </p:cNvSpPr>
          <p:nvPr>
            <p:ph type="title"/>
          </p:nvPr>
        </p:nvSpPr>
        <p:spPr>
          <a:xfrm>
            <a:off x="611560" y="2132856"/>
            <a:ext cx="7918450" cy="1143000"/>
          </a:xfrm>
        </p:spPr>
        <p:txBody>
          <a:bodyPr/>
          <a:lstStyle/>
          <a:p>
            <a:pPr algn="ctr">
              <a:lnSpc>
                <a:spcPct val="100000"/>
              </a:lnSpc>
            </a:pPr>
            <a:r>
              <a:rPr lang="fr-CH" sz="4800" dirty="0">
                <a:solidFill>
                  <a:srgbClr val="E50430"/>
                </a:solidFill>
              </a:rPr>
              <a:t>Prévention, promotion et gestion de la santé</a:t>
            </a:r>
          </a:p>
        </p:txBody>
      </p:sp>
    </p:spTree>
    <p:extLst>
      <p:ext uri="{BB962C8B-B14F-4D97-AF65-F5344CB8AC3E}">
        <p14:creationId xmlns:p14="http://schemas.microsoft.com/office/powerpoint/2010/main" val="252588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11</a:t>
            </a:fld>
            <a:endParaRPr lang="de-CH" dirty="0"/>
          </a:p>
        </p:txBody>
      </p:sp>
      <p:sp>
        <p:nvSpPr>
          <p:cNvPr id="14" name="Rectangle 2"/>
          <p:cNvSpPr txBox="1">
            <a:spLocks noChangeArrowheads="1"/>
          </p:cNvSpPr>
          <p:nvPr/>
        </p:nvSpPr>
        <p:spPr bwMode="auto">
          <a:xfrm>
            <a:off x="450082" y="162828"/>
            <a:ext cx="84201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100" b="1">
                <a:solidFill>
                  <a:srgbClr val="E00747"/>
                </a:solidFill>
                <a:latin typeface="+mj-lt"/>
                <a:ea typeface="+mj-ea"/>
                <a:cs typeface="+mj-cs"/>
              </a:defRPr>
            </a:lvl1pPr>
            <a:lvl2pPr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2pPr>
            <a:lvl3pPr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3pPr>
            <a:lvl4pPr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4pPr>
            <a:lvl5pPr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5pPr>
            <a:lvl6pPr marL="457200"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6pPr>
            <a:lvl7pPr marL="914400"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7pPr>
            <a:lvl8pPr marL="1371600"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8pPr>
            <a:lvl9pPr marL="1828800" algn="l" rtl="0" eaLnBrk="0" fontAlgn="base" hangingPunct="0">
              <a:spcBef>
                <a:spcPct val="0"/>
              </a:spcBef>
              <a:spcAft>
                <a:spcPct val="0"/>
              </a:spcAft>
              <a:defRPr sz="3100" b="1">
                <a:solidFill>
                  <a:srgbClr val="E00747"/>
                </a:solidFill>
                <a:latin typeface="Century Gothic" pitchFamily="34" charset="0"/>
                <a:ea typeface="ＭＳ Ｐゴシック" pitchFamily="-65"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3600" b="0" i="0" u="none" strike="noStrike" kern="1200" cap="none" spc="0" normalizeH="0" baseline="0" noProof="0" dirty="0">
                <a:ln>
                  <a:noFill/>
                </a:ln>
                <a:solidFill>
                  <a:srgbClr val="E00747"/>
                </a:solidFill>
                <a:effectLst/>
                <a:uLnTx/>
                <a:uFillTx/>
                <a:ea typeface="ＭＳ Ｐゴシック"/>
                <a:cs typeface="+mj-cs"/>
              </a:rPr>
              <a:t>Promotion de la </a:t>
            </a:r>
            <a:r>
              <a:rPr kumimoji="0" lang="de-CH" sz="3600" b="0" i="0" u="none" strike="noStrike" kern="1200" cap="none" spc="0" normalizeH="0" baseline="0" noProof="0" dirty="0" err="1">
                <a:ln>
                  <a:noFill/>
                </a:ln>
                <a:solidFill>
                  <a:srgbClr val="E00747"/>
                </a:solidFill>
                <a:effectLst/>
                <a:uLnTx/>
                <a:uFillTx/>
                <a:ea typeface="ＭＳ Ｐゴシック"/>
                <a:cs typeface="+mj-cs"/>
              </a:rPr>
              <a:t>santé</a:t>
            </a:r>
            <a:r>
              <a:rPr kumimoji="0" lang="de-CH" sz="3600" b="0" i="0" u="none" strike="noStrike" kern="1200" cap="none" spc="0" normalizeH="0" baseline="0" noProof="0" dirty="0">
                <a:ln>
                  <a:noFill/>
                </a:ln>
                <a:solidFill>
                  <a:srgbClr val="E00747"/>
                </a:solidFill>
                <a:effectLst/>
                <a:uLnTx/>
                <a:uFillTx/>
                <a:ea typeface="ＭＳ Ｐゴシック"/>
                <a:cs typeface="+mj-cs"/>
              </a:rPr>
              <a:t> en </a:t>
            </a:r>
            <a:r>
              <a:rPr kumimoji="0" lang="de-CH" sz="3600" b="0" i="0" u="none" strike="noStrike" kern="1200" cap="none" spc="0" normalizeH="0" baseline="0" noProof="0" dirty="0" err="1">
                <a:ln>
                  <a:noFill/>
                </a:ln>
                <a:solidFill>
                  <a:srgbClr val="E00747"/>
                </a:solidFill>
                <a:effectLst/>
                <a:uLnTx/>
                <a:uFillTx/>
                <a:ea typeface="ＭＳ Ｐゴシック"/>
                <a:cs typeface="+mj-cs"/>
              </a:rPr>
              <a:t>entreprise</a:t>
            </a:r>
            <a:r>
              <a:rPr kumimoji="0" lang="de-CH" sz="3600" b="0" i="0" u="none" strike="noStrike" kern="1200" cap="none" spc="0" normalizeH="0" baseline="0" noProof="0" dirty="0">
                <a:ln>
                  <a:noFill/>
                </a:ln>
                <a:solidFill>
                  <a:srgbClr val="E00747"/>
                </a:solidFill>
                <a:effectLst/>
                <a:uLnTx/>
                <a:uFillTx/>
                <a:ea typeface="ＭＳ Ｐゴシック"/>
                <a:cs typeface="+mj-cs"/>
              </a:rPr>
              <a:t> (PSE)  </a:t>
            </a:r>
            <a:r>
              <a:rPr kumimoji="0" lang="de-CH" sz="3600" b="0" i="0" u="none" strike="noStrike" kern="1200" cap="none" spc="0" normalizeH="0" baseline="0" noProof="0" dirty="0" err="1">
                <a:ln>
                  <a:noFill/>
                </a:ln>
                <a:solidFill>
                  <a:srgbClr val="E00747"/>
                </a:solidFill>
                <a:effectLst/>
                <a:uLnTx/>
                <a:uFillTx/>
                <a:ea typeface="ＭＳ Ｐゴシック"/>
                <a:cs typeface="+mj-cs"/>
              </a:rPr>
              <a:t>quelques</a:t>
            </a:r>
            <a:r>
              <a:rPr kumimoji="0" lang="de-CH" sz="3600" b="0" i="0" u="none" strike="noStrike" kern="1200" cap="none" spc="0" normalizeH="0" baseline="0" noProof="0" dirty="0">
                <a:ln>
                  <a:noFill/>
                </a:ln>
                <a:solidFill>
                  <a:srgbClr val="E00747"/>
                </a:solidFill>
                <a:effectLst/>
                <a:uLnTx/>
                <a:uFillTx/>
                <a:ea typeface="ＭＳ Ｐゴシック"/>
                <a:cs typeface="+mj-cs"/>
              </a:rPr>
              <a:t> </a:t>
            </a:r>
            <a:r>
              <a:rPr kumimoji="0" lang="de-CH" sz="3600" b="0" i="0" u="none" strike="noStrike" kern="1200" cap="none" spc="0" normalizeH="0" baseline="0" noProof="0" dirty="0" err="1">
                <a:ln>
                  <a:noFill/>
                </a:ln>
                <a:solidFill>
                  <a:srgbClr val="E00747"/>
                </a:solidFill>
                <a:effectLst/>
                <a:uLnTx/>
                <a:uFillTx/>
                <a:ea typeface="ＭＳ Ｐゴシック"/>
                <a:cs typeface="+mj-cs"/>
              </a:rPr>
              <a:t>exemples</a:t>
            </a:r>
            <a:endParaRPr kumimoji="0" lang="de-CH" sz="3600" b="0" i="0" u="none" strike="noStrike" kern="1200" cap="none" spc="0" normalizeH="0" baseline="0" noProof="0" dirty="0">
              <a:ln>
                <a:noFill/>
              </a:ln>
              <a:solidFill>
                <a:srgbClr val="E00747"/>
              </a:solidFill>
              <a:effectLst/>
              <a:uLnTx/>
              <a:uFillTx/>
              <a:ea typeface="ＭＳ Ｐゴシック"/>
              <a:cs typeface="+mj-cs"/>
            </a:endParaRPr>
          </a:p>
        </p:txBody>
      </p:sp>
      <p:sp>
        <p:nvSpPr>
          <p:cNvPr id="15" name="Text Box 4"/>
          <p:cNvSpPr txBox="1">
            <a:spLocks noChangeArrowheads="1"/>
          </p:cNvSpPr>
          <p:nvPr/>
        </p:nvSpPr>
        <p:spPr bwMode="auto">
          <a:xfrm>
            <a:off x="1104132" y="493424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fontAlgn="base">
              <a:spcBef>
                <a:spcPct val="0"/>
              </a:spcBef>
              <a:spcAft>
                <a:spcPct val="0"/>
              </a:spcAft>
            </a:pPr>
            <a:endParaRPr lang="fr-FR" altLang="fr-FR" sz="2400">
              <a:solidFill>
                <a:srgbClr val="000000"/>
              </a:solidFill>
              <a:latin typeface="+mj-lt"/>
            </a:endParaRPr>
          </a:p>
        </p:txBody>
      </p:sp>
      <p:sp>
        <p:nvSpPr>
          <p:cNvPr id="16" name="Text Box 6"/>
          <p:cNvSpPr txBox="1">
            <a:spLocks noChangeArrowheads="1"/>
          </p:cNvSpPr>
          <p:nvPr/>
        </p:nvSpPr>
        <p:spPr bwMode="auto">
          <a:xfrm>
            <a:off x="450082" y="1292523"/>
            <a:ext cx="7966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algn="ctr" fontAlgn="base">
              <a:spcBef>
                <a:spcPct val="0"/>
              </a:spcBef>
              <a:spcAft>
                <a:spcPct val="0"/>
              </a:spcAft>
            </a:pPr>
            <a:r>
              <a:rPr lang="en-US" altLang="fr-FR" sz="2400">
                <a:solidFill>
                  <a:srgbClr val="000000"/>
                </a:solidFill>
                <a:latin typeface="+mj-lt"/>
              </a:rPr>
              <a:t>Promouvoir des actions portant à la fois sur</a:t>
            </a:r>
          </a:p>
        </p:txBody>
      </p:sp>
      <p:sp>
        <p:nvSpPr>
          <p:cNvPr id="17" name="Text Box 13"/>
          <p:cNvSpPr txBox="1">
            <a:spLocks noChangeArrowheads="1"/>
          </p:cNvSpPr>
          <p:nvPr/>
        </p:nvSpPr>
        <p:spPr bwMode="auto">
          <a:xfrm>
            <a:off x="5118919" y="1857753"/>
            <a:ext cx="3297237" cy="156966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CH" altLang="fr-FR" sz="2400" b="1" i="0" u="none" strike="noStrike" kern="0" cap="none" spc="0" normalizeH="0" baseline="0" noProof="0" dirty="0">
                <a:ln>
                  <a:noFill/>
                </a:ln>
                <a:solidFill>
                  <a:srgbClr val="000000"/>
                </a:solidFill>
                <a:effectLst/>
                <a:uLnTx/>
                <a:uFillTx/>
                <a:latin typeface="+mj-lt"/>
                <a:ea typeface="ＭＳ Ｐゴシック" pitchFamily="34" charset="-128"/>
              </a:rPr>
              <a:t>Les conditions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CH" altLang="fr-FR" sz="2400" b="0" i="0" u="none" strike="noStrike" kern="0" cap="none" spc="0" normalizeH="0" baseline="0" noProof="0" dirty="0">
                <a:ln>
                  <a:noFill/>
                </a:ln>
                <a:solidFill>
                  <a:srgbClr val="000000"/>
                </a:solidFill>
                <a:effectLst/>
                <a:uLnTx/>
                <a:uFillTx/>
                <a:latin typeface="+mj-lt"/>
                <a:ea typeface="ＭＳ Ｐゴシック" pitchFamily="34" charset="-128"/>
              </a:rPr>
              <a:t>Développement de conditions de travail favorables à la santé</a:t>
            </a:r>
          </a:p>
        </p:txBody>
      </p:sp>
      <p:sp>
        <p:nvSpPr>
          <p:cNvPr id="18" name="Text Box 14"/>
          <p:cNvSpPr txBox="1">
            <a:spLocks noChangeArrowheads="1"/>
          </p:cNvSpPr>
          <p:nvPr/>
        </p:nvSpPr>
        <p:spPr bwMode="auto">
          <a:xfrm>
            <a:off x="459606" y="1754188"/>
            <a:ext cx="3306763" cy="156966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CH" altLang="fr-FR" sz="2400" b="1" i="0" u="none" strike="noStrike" kern="0" cap="none" spc="0" normalizeH="0" baseline="0" noProof="0">
                <a:ln>
                  <a:noFill/>
                </a:ln>
                <a:solidFill>
                  <a:srgbClr val="000000"/>
                </a:solidFill>
                <a:effectLst/>
                <a:uLnTx/>
                <a:uFillTx/>
                <a:latin typeface="+mj-lt"/>
                <a:ea typeface="ＭＳ Ｐゴシック" pitchFamily="34" charset="-128"/>
              </a:rPr>
              <a:t>Les comportements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CH" altLang="fr-FR" sz="2400" b="0" i="0" u="none" strike="noStrike" kern="0" cap="none" spc="0" normalizeH="0" baseline="0" noProof="0">
                <a:ln>
                  <a:noFill/>
                </a:ln>
                <a:solidFill>
                  <a:srgbClr val="000000"/>
                </a:solidFill>
                <a:effectLst/>
                <a:uLnTx/>
                <a:uFillTx/>
                <a:latin typeface="+mj-lt"/>
                <a:ea typeface="ＭＳ Ｐゴシック" pitchFamily="34" charset="-128"/>
              </a:rPr>
              <a:t>Développement d’un mode de vie favorable à la santé</a:t>
            </a:r>
            <a:endParaRPr kumimoji="0" lang="fr-FR" altLang="fr-FR" sz="2400" b="0" i="0" u="none" strike="noStrike" kern="0" cap="none" spc="0" normalizeH="0" baseline="0" noProof="0">
              <a:ln>
                <a:noFill/>
              </a:ln>
              <a:solidFill>
                <a:srgbClr val="000000"/>
              </a:solidFill>
              <a:effectLst/>
              <a:uLnTx/>
              <a:uFillTx/>
              <a:latin typeface="+mj-lt"/>
              <a:ea typeface="ＭＳ Ｐゴシック" pitchFamily="34" charset="-128"/>
            </a:endParaRPr>
          </a:p>
        </p:txBody>
      </p:sp>
      <p:sp>
        <p:nvSpPr>
          <p:cNvPr id="19" name="Text Box 17"/>
          <p:cNvSpPr txBox="1">
            <a:spLocks noChangeArrowheads="1"/>
          </p:cNvSpPr>
          <p:nvPr/>
        </p:nvSpPr>
        <p:spPr bwMode="auto">
          <a:xfrm>
            <a:off x="4087044" y="2965748"/>
            <a:ext cx="6575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eaLnBrk="1" fontAlgn="base" hangingPunct="1">
              <a:spcBef>
                <a:spcPct val="0"/>
              </a:spcBef>
              <a:spcAft>
                <a:spcPct val="0"/>
              </a:spcAft>
            </a:pPr>
            <a:r>
              <a:rPr lang="fr-CH" altLang="fr-FR" dirty="0">
                <a:solidFill>
                  <a:srgbClr val="000000"/>
                </a:solidFill>
                <a:latin typeface="+mj-lt"/>
              </a:rPr>
              <a:t>&amp;</a:t>
            </a:r>
            <a:endParaRPr lang="fr-FR" altLang="fr-FR" dirty="0">
              <a:solidFill>
                <a:srgbClr val="000000"/>
              </a:solidFill>
              <a:latin typeface="+mj-lt"/>
            </a:endParaRPr>
          </a:p>
        </p:txBody>
      </p:sp>
      <p:sp>
        <p:nvSpPr>
          <p:cNvPr id="20" name="Text Box 13"/>
          <p:cNvSpPr txBox="1">
            <a:spLocks noChangeArrowheads="1"/>
          </p:cNvSpPr>
          <p:nvPr/>
        </p:nvSpPr>
        <p:spPr bwMode="auto">
          <a:xfrm>
            <a:off x="5154117" y="3530978"/>
            <a:ext cx="3316287" cy="2503249"/>
          </a:xfrm>
          <a:prstGeom prst="rect">
            <a:avLst/>
          </a:prstGeom>
          <a:solidFill>
            <a:srgbClr val="FF99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Organisation du travail et autonomie</a:t>
            </a:r>
          </a:p>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Environnement physique et ergonomie</a:t>
            </a:r>
          </a:p>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Style de management</a:t>
            </a:r>
          </a:p>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Equilibre vie prof-vie privée</a:t>
            </a:r>
          </a:p>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etc. </a:t>
            </a:r>
          </a:p>
        </p:txBody>
      </p:sp>
      <p:sp>
        <p:nvSpPr>
          <p:cNvPr id="21" name="Text Box 13"/>
          <p:cNvSpPr txBox="1">
            <a:spLocks noChangeArrowheads="1"/>
          </p:cNvSpPr>
          <p:nvPr/>
        </p:nvSpPr>
        <p:spPr bwMode="auto">
          <a:xfrm>
            <a:off x="464368" y="3902874"/>
            <a:ext cx="3297238" cy="2131353"/>
          </a:xfrm>
          <a:prstGeom prst="rect">
            <a:avLst/>
          </a:prstGeom>
          <a:solidFill>
            <a:srgbClr val="FF99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Sensibilisation et formation aux thèmes liés à la santé</a:t>
            </a:r>
          </a:p>
          <a:p>
            <a:pPr marL="177800" lvl="1" indent="-177800" eaLnBrk="1" hangingPunct="1">
              <a:spcAft>
                <a:spcPts val="500"/>
              </a:spcAft>
              <a:buClr>
                <a:srgbClr val="E50430"/>
              </a:buClr>
              <a:buFont typeface="Arial" panose="020B0604020202020204" pitchFamily="34" charset="0"/>
              <a:buChar char="›"/>
            </a:pPr>
            <a:r>
              <a:rPr lang="fr-CH" altLang="fr-FR" sz="2000" kern="0" dirty="0">
                <a:solidFill>
                  <a:srgbClr val="000000"/>
                </a:solidFill>
                <a:latin typeface="+mj-lt"/>
              </a:rPr>
              <a:t>Alimentation</a:t>
            </a: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 activités physique </a:t>
            </a:r>
            <a:r>
              <a:rPr kumimoji="0" lang="fr-CH" altLang="fr-FR" sz="2000" b="0" i="0" u="none" strike="noStrike" kern="0" cap="none" spc="0" normalizeH="0" baseline="0" noProof="0">
                <a:ln>
                  <a:noFill/>
                </a:ln>
                <a:solidFill>
                  <a:srgbClr val="000000"/>
                </a:solidFill>
                <a:effectLst/>
                <a:uLnTx/>
                <a:uFillTx/>
                <a:latin typeface="+mj-lt"/>
                <a:ea typeface="ＭＳ Ｐゴシック" pitchFamily="34" charset="-128"/>
              </a:rPr>
              <a:t>et </a:t>
            </a:r>
            <a:endPar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endParaRPr>
          </a:p>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Campagnes de prévention</a:t>
            </a:r>
          </a:p>
          <a:p>
            <a:pPr marL="177800" lvl="1" indent="-177800" eaLnBrk="1" hangingPunct="1">
              <a:spcAft>
                <a:spcPts val="500"/>
              </a:spcAft>
              <a:buClr>
                <a:srgbClr val="E50430"/>
              </a:buClr>
              <a:buFont typeface="Arial" panose="020B0604020202020204" pitchFamily="34" charset="0"/>
              <a:buChar char="›"/>
            </a:pPr>
            <a:r>
              <a:rPr kumimoji="0" lang="fr-CH" altLang="fr-FR" sz="2000" b="0" i="0" u="none" strike="noStrike" kern="0" cap="none" spc="0" normalizeH="0" baseline="0" noProof="0" dirty="0">
                <a:ln>
                  <a:noFill/>
                </a:ln>
                <a:solidFill>
                  <a:srgbClr val="000000"/>
                </a:solidFill>
                <a:effectLst/>
                <a:uLnTx/>
                <a:uFillTx/>
                <a:latin typeface="+mj-lt"/>
                <a:ea typeface="ＭＳ Ｐゴシック" pitchFamily="34" charset="-128"/>
              </a:rPr>
              <a:t>etc.</a:t>
            </a:r>
          </a:p>
        </p:txBody>
      </p:sp>
    </p:spTree>
    <p:extLst>
      <p:ext uri="{BB962C8B-B14F-4D97-AF65-F5344CB8AC3E}">
        <p14:creationId xmlns:p14="http://schemas.microsoft.com/office/powerpoint/2010/main" val="260194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12</a:t>
            </a:fld>
            <a:endParaRPr lang="de-CH" dirty="0"/>
          </a:p>
        </p:txBody>
      </p:sp>
      <p:sp>
        <p:nvSpPr>
          <p:cNvPr id="6" name="Rectangle 2"/>
          <p:cNvSpPr>
            <a:spLocks noGrp="1" noChangeArrowheads="1"/>
          </p:cNvSpPr>
          <p:nvPr>
            <p:ph type="title"/>
          </p:nvPr>
        </p:nvSpPr>
        <p:spPr>
          <a:xfrm>
            <a:off x="641993" y="260648"/>
            <a:ext cx="7624763" cy="506413"/>
          </a:xfrm>
        </p:spPr>
        <p:txBody>
          <a:bodyPr/>
          <a:lstStyle/>
          <a:p>
            <a:r>
              <a:rPr lang="de-CH" altLang="fr-FR" dirty="0" err="1">
                <a:solidFill>
                  <a:srgbClr val="E50430"/>
                </a:solidFill>
              </a:rPr>
              <a:t>Comportements</a:t>
            </a:r>
            <a:r>
              <a:rPr lang="de-CH" altLang="fr-FR" dirty="0">
                <a:solidFill>
                  <a:srgbClr val="E50430"/>
                </a:solidFill>
              </a:rPr>
              <a:t> – </a:t>
            </a:r>
            <a:r>
              <a:rPr lang="de-CH" altLang="fr-FR" dirty="0" err="1">
                <a:solidFill>
                  <a:srgbClr val="E50430"/>
                </a:solidFill>
              </a:rPr>
              <a:t>Conditions</a:t>
            </a:r>
            <a:br>
              <a:rPr lang="de-CH" altLang="fr-FR" dirty="0">
                <a:solidFill>
                  <a:srgbClr val="E50430"/>
                </a:solidFill>
              </a:rPr>
            </a:br>
            <a:r>
              <a:rPr lang="de-CH" altLang="fr-FR" dirty="0" err="1">
                <a:solidFill>
                  <a:srgbClr val="E50430"/>
                </a:solidFill>
              </a:rPr>
              <a:t>l’exemple</a:t>
            </a:r>
            <a:r>
              <a:rPr lang="de-CH" altLang="fr-FR" dirty="0">
                <a:solidFill>
                  <a:srgbClr val="E50430"/>
                </a:solidFill>
              </a:rPr>
              <a:t> du </a:t>
            </a:r>
            <a:r>
              <a:rPr lang="de-CH" altLang="fr-FR" dirty="0" err="1">
                <a:solidFill>
                  <a:srgbClr val="E50430"/>
                </a:solidFill>
              </a:rPr>
              <a:t>sommeil</a:t>
            </a:r>
            <a:endParaRPr lang="de-CH" altLang="fr-FR" dirty="0">
              <a:solidFill>
                <a:srgbClr val="E50430"/>
              </a:solidFill>
            </a:endParaRPr>
          </a:p>
        </p:txBody>
      </p:sp>
      <p:sp>
        <p:nvSpPr>
          <p:cNvPr id="8" name="AutoShape 4"/>
          <p:cNvSpPr>
            <a:spLocks noChangeArrowheads="1"/>
          </p:cNvSpPr>
          <p:nvPr/>
        </p:nvSpPr>
        <p:spPr bwMode="auto">
          <a:xfrm>
            <a:off x="4302414" y="2636912"/>
            <a:ext cx="746871" cy="402803"/>
          </a:xfrm>
          <a:prstGeom prst="rightArrow">
            <a:avLst>
              <a:gd name="adj1" fmla="val 50000"/>
              <a:gd name="adj2" fmla="val 43229"/>
            </a:avLst>
          </a:prstGeom>
          <a:solidFill>
            <a:schemeClr val="accent1">
              <a:lumMod val="40000"/>
              <a:lumOff val="60000"/>
            </a:schemeClr>
          </a:solidFill>
          <a:ln w="9525">
            <a:solidFill>
              <a:srgbClr val="E50430"/>
            </a:solidFill>
            <a:miter lim="800000"/>
            <a:headEnd/>
            <a:tailEnd/>
          </a:ln>
        </p:spPr>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pPr>
            <a:endParaRPr lang="de-CH" altLang="fr-FR" sz="1800" b="1">
              <a:solidFill>
                <a:schemeClr val="bg1"/>
              </a:solidFill>
              <a:latin typeface="Arial" panose="020B0604020202020204" pitchFamily="34" charset="0"/>
            </a:endParaRPr>
          </a:p>
        </p:txBody>
      </p:sp>
      <p:sp>
        <p:nvSpPr>
          <p:cNvPr id="9" name="Text Box 5"/>
          <p:cNvSpPr txBox="1">
            <a:spLocks noChangeArrowheads="1"/>
          </p:cNvSpPr>
          <p:nvPr/>
        </p:nvSpPr>
        <p:spPr bwMode="auto">
          <a:xfrm>
            <a:off x="729660" y="3745211"/>
            <a:ext cx="3572754" cy="23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969" tIns="41985" rIns="83969" bIns="41985">
            <a:spAutoFit/>
          </a:bodyPr>
          <a:lstStyle>
            <a:lvl1pPr defTabSz="839788">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839788">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839788">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839788">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839788">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pPr>
            <a:r>
              <a:rPr lang="de-CH" altLang="fr-FR" sz="2400" b="1" dirty="0" err="1">
                <a:latin typeface="+mj-lt"/>
              </a:rPr>
              <a:t>Campagnes</a:t>
            </a:r>
            <a:r>
              <a:rPr lang="de-CH" altLang="fr-FR" sz="2400" b="1" dirty="0">
                <a:latin typeface="+mj-lt"/>
              </a:rPr>
              <a:t> </a:t>
            </a:r>
            <a:r>
              <a:rPr lang="de-CH" altLang="fr-FR" sz="2400" b="1" dirty="0" err="1">
                <a:latin typeface="+mj-lt"/>
              </a:rPr>
              <a:t>sur</a:t>
            </a:r>
            <a:r>
              <a:rPr lang="de-CH" altLang="fr-FR" sz="2400" b="1" dirty="0">
                <a:latin typeface="+mj-lt"/>
              </a:rPr>
              <a:t> le </a:t>
            </a:r>
            <a:r>
              <a:rPr lang="de-CH" altLang="fr-FR" sz="2400" b="1" dirty="0" err="1">
                <a:latin typeface="+mj-lt"/>
              </a:rPr>
              <a:t>sommeil</a:t>
            </a:r>
            <a:br>
              <a:rPr lang="de-CH" altLang="fr-FR" sz="2400" b="1" dirty="0">
                <a:latin typeface="+mj-lt"/>
              </a:rPr>
            </a:br>
            <a:endParaRPr lang="de-CH" altLang="fr-FR" sz="2400" b="1" dirty="0">
              <a:latin typeface="+mj-lt"/>
            </a:endParaRPr>
          </a:p>
          <a:p>
            <a:pPr algn="ctr">
              <a:spcBef>
                <a:spcPct val="0"/>
              </a:spcBef>
              <a:buClrTx/>
            </a:pPr>
            <a:r>
              <a:rPr lang="de-CH" altLang="fr-FR" sz="2400" dirty="0" err="1">
                <a:latin typeface="+mj-lt"/>
              </a:rPr>
              <a:t>Objectif</a:t>
            </a:r>
            <a:r>
              <a:rPr lang="de-CH" altLang="fr-FR" sz="2400" dirty="0">
                <a:latin typeface="+mj-lt"/>
              </a:rPr>
              <a:t> : </a:t>
            </a:r>
          </a:p>
          <a:p>
            <a:pPr algn="ctr">
              <a:spcBef>
                <a:spcPct val="0"/>
              </a:spcBef>
              <a:buClrTx/>
            </a:pPr>
            <a:r>
              <a:rPr lang="de-CH" altLang="fr-FR" sz="2400" dirty="0" err="1">
                <a:latin typeface="+mj-lt"/>
              </a:rPr>
              <a:t>compétences</a:t>
            </a:r>
            <a:r>
              <a:rPr lang="de-CH" altLang="fr-FR" sz="2400" dirty="0">
                <a:latin typeface="+mj-lt"/>
              </a:rPr>
              <a:t> individuelles</a:t>
            </a:r>
          </a:p>
          <a:p>
            <a:pPr algn="ctr">
              <a:spcBef>
                <a:spcPct val="0"/>
              </a:spcBef>
              <a:buClrTx/>
            </a:pPr>
            <a:endParaRPr lang="de-CH" altLang="fr-FR" sz="2400" b="1" dirty="0">
              <a:latin typeface="+mj-lt"/>
            </a:endParaRPr>
          </a:p>
          <a:p>
            <a:pPr algn="ctr">
              <a:spcBef>
                <a:spcPct val="0"/>
              </a:spcBef>
              <a:buClrTx/>
            </a:pPr>
            <a:r>
              <a:rPr lang="de-CH" altLang="fr-FR" sz="2400" b="1" i="1" dirty="0">
                <a:latin typeface="+mj-lt"/>
              </a:rPr>
              <a:t>Niveau </a:t>
            </a:r>
            <a:r>
              <a:rPr lang="de-CH" altLang="fr-FR" sz="2400" b="1" i="1" dirty="0" err="1">
                <a:latin typeface="+mj-lt"/>
              </a:rPr>
              <a:t>comportement</a:t>
            </a:r>
            <a:endParaRPr lang="de-DE" altLang="fr-FR" sz="2400" b="1" i="1" dirty="0">
              <a:latin typeface="+mj-lt"/>
            </a:endParaRPr>
          </a:p>
        </p:txBody>
      </p:sp>
      <p:sp>
        <p:nvSpPr>
          <p:cNvPr id="10" name="Text Box 6"/>
          <p:cNvSpPr txBox="1">
            <a:spLocks noChangeArrowheads="1"/>
          </p:cNvSpPr>
          <p:nvPr/>
        </p:nvSpPr>
        <p:spPr bwMode="auto">
          <a:xfrm>
            <a:off x="5564116" y="3811886"/>
            <a:ext cx="2447767" cy="23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969" tIns="41985" rIns="83969" bIns="41985">
            <a:spAutoFit/>
          </a:bodyPr>
          <a:lstStyle>
            <a:lvl1pPr defTabSz="839788">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839788">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839788">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839788">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839788">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839788"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pPr>
            <a:r>
              <a:rPr lang="de-CH" altLang="fr-FR" sz="2400" b="1" dirty="0" err="1">
                <a:latin typeface="+mj-lt"/>
              </a:rPr>
              <a:t>Salles</a:t>
            </a:r>
            <a:r>
              <a:rPr lang="de-CH" altLang="fr-FR" sz="2400" b="1" dirty="0">
                <a:latin typeface="+mj-lt"/>
              </a:rPr>
              <a:t> de </a:t>
            </a:r>
            <a:r>
              <a:rPr lang="de-CH" altLang="fr-FR" sz="2400" b="1" dirty="0" err="1">
                <a:latin typeface="+mj-lt"/>
              </a:rPr>
              <a:t>repos</a:t>
            </a:r>
            <a:endParaRPr lang="de-CH" altLang="fr-FR" sz="2400" b="1" dirty="0">
              <a:latin typeface="+mj-lt"/>
            </a:endParaRPr>
          </a:p>
          <a:p>
            <a:pPr algn="ctr">
              <a:spcBef>
                <a:spcPct val="0"/>
              </a:spcBef>
              <a:buClrTx/>
            </a:pPr>
            <a:endParaRPr lang="de-CH" altLang="fr-FR" sz="2400" b="1" dirty="0">
              <a:latin typeface="+mj-lt"/>
            </a:endParaRPr>
          </a:p>
          <a:p>
            <a:pPr algn="ctr">
              <a:spcBef>
                <a:spcPct val="0"/>
              </a:spcBef>
              <a:buClrTx/>
            </a:pPr>
            <a:r>
              <a:rPr lang="de-CH" altLang="fr-FR" sz="2400" dirty="0" err="1">
                <a:latin typeface="+mj-lt"/>
              </a:rPr>
              <a:t>Objectif</a:t>
            </a:r>
            <a:r>
              <a:rPr lang="de-CH" altLang="fr-FR" sz="2400" dirty="0">
                <a:latin typeface="+mj-lt"/>
              </a:rPr>
              <a:t> : </a:t>
            </a:r>
          </a:p>
          <a:p>
            <a:pPr algn="ctr">
              <a:spcBef>
                <a:spcPct val="0"/>
              </a:spcBef>
              <a:buClrTx/>
            </a:pPr>
            <a:r>
              <a:rPr lang="de-CH" altLang="fr-FR" sz="2400" dirty="0" err="1">
                <a:latin typeface="+mj-lt"/>
              </a:rPr>
              <a:t>organisation</a:t>
            </a:r>
            <a:r>
              <a:rPr lang="de-CH" altLang="fr-FR" sz="2400" dirty="0">
                <a:latin typeface="+mj-lt"/>
              </a:rPr>
              <a:t> </a:t>
            </a:r>
            <a:r>
              <a:rPr lang="de-CH" altLang="fr-FR" sz="2400" dirty="0" err="1">
                <a:latin typeface="+mj-lt"/>
              </a:rPr>
              <a:t>saine</a:t>
            </a:r>
            <a:endParaRPr lang="de-CH" altLang="fr-FR" sz="2400" dirty="0">
              <a:latin typeface="+mj-lt"/>
            </a:endParaRPr>
          </a:p>
          <a:p>
            <a:pPr algn="ctr">
              <a:spcBef>
                <a:spcPct val="0"/>
              </a:spcBef>
              <a:buClrTx/>
            </a:pPr>
            <a:endParaRPr lang="de-CH" altLang="fr-FR" sz="2400" b="1" dirty="0">
              <a:latin typeface="+mj-lt"/>
            </a:endParaRPr>
          </a:p>
          <a:p>
            <a:pPr algn="ctr">
              <a:spcBef>
                <a:spcPct val="0"/>
              </a:spcBef>
              <a:buClrTx/>
            </a:pPr>
            <a:r>
              <a:rPr lang="de-CH" altLang="fr-FR" sz="2400" b="1" i="1" dirty="0">
                <a:latin typeface="+mj-lt"/>
              </a:rPr>
              <a:t>Niveau </a:t>
            </a:r>
            <a:r>
              <a:rPr lang="de-CH" altLang="fr-FR" sz="2400" b="1" i="1" dirty="0" err="1">
                <a:latin typeface="+mj-lt"/>
              </a:rPr>
              <a:t>conditions</a:t>
            </a:r>
            <a:endParaRPr lang="de-DE" altLang="fr-FR" sz="2400" b="1" i="1" dirty="0">
              <a:latin typeface="+mj-lt"/>
            </a:endParaRPr>
          </a:p>
        </p:txBody>
      </p:sp>
      <p:pic>
        <p:nvPicPr>
          <p:cNvPr id="13" name="Image 12"/>
          <p:cNvPicPr>
            <a:picLocks noChangeAspect="1"/>
          </p:cNvPicPr>
          <p:nvPr/>
        </p:nvPicPr>
        <p:blipFill>
          <a:blip r:embed="rId2"/>
          <a:stretch>
            <a:fillRect/>
          </a:stretch>
        </p:blipFill>
        <p:spPr>
          <a:xfrm>
            <a:off x="617016" y="1390154"/>
            <a:ext cx="3578014" cy="2259013"/>
          </a:xfrm>
          <a:prstGeom prst="rect">
            <a:avLst/>
          </a:prstGeom>
        </p:spPr>
      </p:pic>
      <p:pic>
        <p:nvPicPr>
          <p:cNvPr id="16" name="Image 15"/>
          <p:cNvPicPr>
            <a:picLocks noChangeAspect="1"/>
          </p:cNvPicPr>
          <p:nvPr/>
        </p:nvPicPr>
        <p:blipFill>
          <a:blip r:embed="rId3"/>
          <a:stretch>
            <a:fillRect/>
          </a:stretch>
        </p:blipFill>
        <p:spPr>
          <a:xfrm>
            <a:off x="5337720" y="1698583"/>
            <a:ext cx="3338736" cy="2078363"/>
          </a:xfrm>
          <a:prstGeom prst="rect">
            <a:avLst/>
          </a:prstGeom>
        </p:spPr>
      </p:pic>
    </p:spTree>
    <p:extLst>
      <p:ext uri="{BB962C8B-B14F-4D97-AF65-F5344CB8AC3E}">
        <p14:creationId xmlns:p14="http://schemas.microsoft.com/office/powerpoint/2010/main" val="390859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13</a:t>
            </a:fld>
            <a:endParaRPr lang="de-CH" dirty="0"/>
          </a:p>
        </p:txBody>
      </p:sp>
      <p:sp>
        <p:nvSpPr>
          <p:cNvPr id="5" name="Titre 4"/>
          <p:cNvSpPr>
            <a:spLocks noGrp="1"/>
          </p:cNvSpPr>
          <p:nvPr>
            <p:ph type="title"/>
          </p:nvPr>
        </p:nvSpPr>
        <p:spPr>
          <a:xfrm>
            <a:off x="612776" y="421884"/>
            <a:ext cx="2807096" cy="1143000"/>
          </a:xfrm>
        </p:spPr>
        <p:txBody>
          <a:bodyPr/>
          <a:lstStyle/>
          <a:p>
            <a:r>
              <a:rPr lang="fr-CH" dirty="0">
                <a:solidFill>
                  <a:srgbClr val="E50430"/>
                </a:solidFill>
              </a:rPr>
              <a:t>Le programme PME-</a:t>
            </a:r>
            <a:r>
              <a:rPr lang="fr-CH" i="1" dirty="0">
                <a:solidFill>
                  <a:srgbClr val="E50430"/>
                </a:solidFill>
              </a:rPr>
              <a:t>vital</a:t>
            </a:r>
            <a:r>
              <a:rPr lang="de-CH" altLang="fr-FR" dirty="0">
                <a:solidFill>
                  <a:srgbClr val="E50430"/>
                </a:solidFill>
              </a:rPr>
              <a:t>®</a:t>
            </a:r>
            <a:endParaRPr lang="fr-CH" i="1" dirty="0">
              <a:solidFill>
                <a:srgbClr val="E5043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706" y="0"/>
            <a:ext cx="5071055" cy="6758299"/>
          </a:xfrm>
          <a:prstGeom prst="rect">
            <a:avLst/>
          </a:prstGeom>
        </p:spPr>
      </p:pic>
      <p:pic>
        <p:nvPicPr>
          <p:cNvPr id="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69" y="1412776"/>
            <a:ext cx="322361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99169" y="2924944"/>
            <a:ext cx="3436727" cy="3600986"/>
          </a:xfrm>
          <a:prstGeom prst="rect">
            <a:avLst/>
          </a:prstGeom>
          <a:noFill/>
        </p:spPr>
        <p:txBody>
          <a:bodyPr wrap="square" rtlCol="0">
            <a:spAutoFit/>
          </a:bodyPr>
          <a:lstStyle/>
          <a:p>
            <a:r>
              <a:rPr lang="fr-CH" sz="4000" dirty="0">
                <a:solidFill>
                  <a:schemeClr val="accent1"/>
                </a:solidFill>
              </a:rPr>
              <a:t>Boîte à outils développée pour les PME</a:t>
            </a:r>
          </a:p>
          <a:p>
            <a:endParaRPr lang="fr-CH" dirty="0">
              <a:solidFill>
                <a:schemeClr val="accent1"/>
              </a:solidFill>
            </a:endParaRPr>
          </a:p>
          <a:p>
            <a:endParaRPr lang="fr-CH" dirty="0">
              <a:solidFill>
                <a:schemeClr val="accent1"/>
              </a:solidFill>
            </a:endParaRPr>
          </a:p>
          <a:p>
            <a:endParaRPr lang="fr-CH" dirty="0">
              <a:solidFill>
                <a:schemeClr val="accent1"/>
              </a:solidFill>
            </a:endParaRPr>
          </a:p>
          <a:p>
            <a:r>
              <a:rPr lang="fr-CH" dirty="0">
                <a:solidFill>
                  <a:schemeClr val="accent1"/>
                </a:solidFill>
              </a:rPr>
              <a:t>Accessible sous </a:t>
            </a:r>
          </a:p>
          <a:p>
            <a:r>
              <a:rPr lang="fr-CH" dirty="0">
                <a:solidFill>
                  <a:schemeClr val="accent1"/>
                </a:solidFill>
                <a:hlinkClick r:id="rId5"/>
              </a:rPr>
              <a:t>www.pme-vital.ch</a:t>
            </a:r>
            <a:endParaRPr lang="fr-CH" dirty="0">
              <a:solidFill>
                <a:schemeClr val="accent1"/>
              </a:solidFill>
            </a:endParaRPr>
          </a:p>
          <a:p>
            <a:endParaRPr lang="fr-CH" dirty="0">
              <a:solidFill>
                <a:schemeClr val="accent1"/>
              </a:solidFill>
            </a:endParaRPr>
          </a:p>
        </p:txBody>
      </p:sp>
      <p:sp>
        <p:nvSpPr>
          <p:cNvPr id="8" name="Ellipse 7"/>
          <p:cNvSpPr/>
          <p:nvPr/>
        </p:nvSpPr>
        <p:spPr>
          <a:xfrm>
            <a:off x="7248978" y="1564884"/>
            <a:ext cx="1191144" cy="1231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Ellipse 8"/>
          <p:cNvSpPr/>
          <p:nvPr/>
        </p:nvSpPr>
        <p:spPr>
          <a:xfrm>
            <a:off x="5650661" y="4365104"/>
            <a:ext cx="1191144" cy="1231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llipse 9"/>
          <p:cNvSpPr/>
          <p:nvPr/>
        </p:nvSpPr>
        <p:spPr>
          <a:xfrm>
            <a:off x="7382072" y="4361301"/>
            <a:ext cx="1191144" cy="1231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8568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14</a:t>
            </a:fld>
            <a:endParaRPr lang="de-CH" dirty="0"/>
          </a:p>
        </p:txBody>
      </p:sp>
      <p:sp>
        <p:nvSpPr>
          <p:cNvPr id="6" name="Rectangle 2"/>
          <p:cNvSpPr>
            <a:spLocks noGrp="1" noChangeArrowheads="1"/>
          </p:cNvSpPr>
          <p:nvPr>
            <p:ph type="title"/>
          </p:nvPr>
        </p:nvSpPr>
        <p:spPr>
          <a:xfrm>
            <a:off x="539552" y="260648"/>
            <a:ext cx="7624762" cy="506413"/>
          </a:xfrm>
        </p:spPr>
        <p:txBody>
          <a:bodyPr/>
          <a:lstStyle/>
          <a:p>
            <a:r>
              <a:rPr lang="de-CH" altLang="fr-FR" sz="3200" dirty="0">
                <a:solidFill>
                  <a:srgbClr val="E50430"/>
                </a:solidFill>
              </a:rPr>
              <a:t>Promotion de la </a:t>
            </a:r>
            <a:r>
              <a:rPr lang="de-CH" altLang="fr-FR" sz="3200" dirty="0" err="1">
                <a:solidFill>
                  <a:srgbClr val="E50430"/>
                </a:solidFill>
              </a:rPr>
              <a:t>santé</a:t>
            </a:r>
            <a:r>
              <a:rPr lang="de-CH" altLang="fr-FR" sz="3200" dirty="0">
                <a:solidFill>
                  <a:srgbClr val="E50430"/>
                </a:solidFill>
              </a:rPr>
              <a:t> en </a:t>
            </a:r>
            <a:r>
              <a:rPr lang="de-CH" altLang="fr-FR" sz="3200" dirty="0" err="1">
                <a:solidFill>
                  <a:srgbClr val="E50430"/>
                </a:solidFill>
              </a:rPr>
              <a:t>entreprise</a:t>
            </a:r>
            <a:r>
              <a:rPr lang="de-CH" altLang="fr-FR" sz="3200" dirty="0">
                <a:solidFill>
                  <a:srgbClr val="E50430"/>
                </a:solidFill>
              </a:rPr>
              <a:t>, </a:t>
            </a:r>
            <a:r>
              <a:rPr lang="de-CH" altLang="fr-FR" sz="3200" dirty="0" err="1">
                <a:solidFill>
                  <a:srgbClr val="E50430"/>
                </a:solidFill>
              </a:rPr>
              <a:t>approche</a:t>
            </a:r>
            <a:r>
              <a:rPr lang="de-CH" altLang="fr-FR" sz="3200" dirty="0">
                <a:solidFill>
                  <a:srgbClr val="E50430"/>
                </a:solidFill>
              </a:rPr>
              <a:t> </a:t>
            </a:r>
            <a:r>
              <a:rPr lang="de-CH" altLang="fr-FR" sz="3200" dirty="0" err="1">
                <a:solidFill>
                  <a:srgbClr val="E50430"/>
                </a:solidFill>
              </a:rPr>
              <a:t>ponctuelle</a:t>
            </a:r>
            <a:r>
              <a:rPr lang="de-CH" altLang="fr-FR" sz="3200" dirty="0">
                <a:solidFill>
                  <a:srgbClr val="E50430"/>
                </a:solidFill>
              </a:rPr>
              <a:t> versus </a:t>
            </a:r>
            <a:r>
              <a:rPr lang="de-CH" altLang="fr-FR" sz="3200" dirty="0" err="1">
                <a:solidFill>
                  <a:srgbClr val="E50430"/>
                </a:solidFill>
              </a:rPr>
              <a:t>systématique</a:t>
            </a:r>
            <a:r>
              <a:rPr lang="de-CH" altLang="fr-FR" sz="3200" dirty="0">
                <a:solidFill>
                  <a:srgbClr val="E50430"/>
                </a:solidFill>
              </a:rPr>
              <a:t>…</a:t>
            </a:r>
          </a:p>
        </p:txBody>
      </p:sp>
      <p:sp>
        <p:nvSpPr>
          <p:cNvPr id="9" name="AutoShape 4"/>
          <p:cNvSpPr>
            <a:spLocks noChangeArrowheads="1"/>
          </p:cNvSpPr>
          <p:nvPr/>
        </p:nvSpPr>
        <p:spPr bwMode="auto">
          <a:xfrm>
            <a:off x="5165056" y="2353991"/>
            <a:ext cx="2967038" cy="2295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707" y="18287"/>
                </a:moveTo>
                <a:cubicBezTo>
                  <a:pt x="17497" y="16831"/>
                  <a:pt x="19246" y="13946"/>
                  <a:pt x="19246" y="10800"/>
                </a:cubicBezTo>
                <a:cubicBezTo>
                  <a:pt x="19246" y="8412"/>
                  <a:pt x="18235" y="6136"/>
                  <a:pt x="16464" y="4535"/>
                </a:cubicBezTo>
                <a:lnTo>
                  <a:pt x="18043" y="2789"/>
                </a:lnTo>
                <a:cubicBezTo>
                  <a:pt x="20307" y="4836"/>
                  <a:pt x="21600" y="7747"/>
                  <a:pt x="21600" y="10800"/>
                </a:cubicBezTo>
                <a:cubicBezTo>
                  <a:pt x="21600" y="14823"/>
                  <a:pt x="19363" y="18513"/>
                  <a:pt x="15796" y="20374"/>
                </a:cubicBezTo>
                <a:lnTo>
                  <a:pt x="17046" y="22768"/>
                </a:lnTo>
                <a:lnTo>
                  <a:pt x="11814" y="21125"/>
                </a:lnTo>
                <a:lnTo>
                  <a:pt x="13458" y="15893"/>
                </a:lnTo>
                <a:lnTo>
                  <a:pt x="14707" y="18287"/>
                </a:lnTo>
                <a:close/>
              </a:path>
            </a:pathLst>
          </a:custGeom>
          <a:solidFill>
            <a:srgbClr val="E8E8E8"/>
          </a:solidFill>
          <a:ln>
            <a:noFill/>
          </a:ln>
          <a:effectLst>
            <a:outerShdw dist="35921" dir="2700000" algn="ctr" rotWithShape="0">
              <a:schemeClr val="bg2">
                <a:alpha val="89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H" sz="2000">
              <a:latin typeface="+mj-lt"/>
            </a:endParaRPr>
          </a:p>
        </p:txBody>
      </p:sp>
      <p:grpSp>
        <p:nvGrpSpPr>
          <p:cNvPr id="10" name="Group 5"/>
          <p:cNvGrpSpPr>
            <a:grpSpLocks/>
          </p:cNvGrpSpPr>
          <p:nvPr/>
        </p:nvGrpSpPr>
        <p:grpSpPr bwMode="auto">
          <a:xfrm>
            <a:off x="5782594" y="2954065"/>
            <a:ext cx="1708150" cy="1095375"/>
            <a:chOff x="1973" y="1842"/>
            <a:chExt cx="2313" cy="1453"/>
          </a:xfr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grpSpPr>
        <p:sp>
          <p:nvSpPr>
            <p:cNvPr id="11" name="Oval 6"/>
            <p:cNvSpPr>
              <a:spLocks noChangeArrowheads="1"/>
            </p:cNvSpPr>
            <p:nvPr/>
          </p:nvSpPr>
          <p:spPr bwMode="auto">
            <a:xfrm>
              <a:off x="2018" y="1888"/>
              <a:ext cx="2268" cy="1407"/>
            </a:xfrm>
            <a:prstGeom prst="ellipse">
              <a:avLst/>
            </a:prstGeom>
            <a:grpFill/>
            <a:ln w="9525">
              <a:solidFill>
                <a:srgbClr val="E50430"/>
              </a:solidFill>
              <a:round/>
              <a:headEnd/>
              <a:tailEnd/>
            </a:ln>
          </p:spPr>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pPr>
              <a:endParaRPr lang="de-CH" altLang="fr-FR" sz="1600">
                <a:solidFill>
                  <a:schemeClr val="bg1"/>
                </a:solidFill>
                <a:latin typeface="+mj-lt"/>
              </a:endParaRPr>
            </a:p>
          </p:txBody>
        </p:sp>
        <p:sp>
          <p:nvSpPr>
            <p:cNvPr id="12" name="Oval 7"/>
            <p:cNvSpPr>
              <a:spLocks noChangeArrowheads="1"/>
            </p:cNvSpPr>
            <p:nvPr/>
          </p:nvSpPr>
          <p:spPr bwMode="auto">
            <a:xfrm>
              <a:off x="1973" y="1842"/>
              <a:ext cx="2268" cy="1407"/>
            </a:xfrm>
            <a:prstGeom prst="ellipse">
              <a:avLst/>
            </a:prstGeom>
            <a:grpFill/>
            <a:ln w="9525">
              <a:solidFill>
                <a:srgbClr val="E50430"/>
              </a:solidFill>
              <a:round/>
              <a:headEnd/>
              <a:tailEnd/>
            </a:ln>
          </p:spPr>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pPr>
              <a:endParaRPr lang="de-CH" altLang="fr-FR" sz="1600">
                <a:solidFill>
                  <a:schemeClr val="bg1"/>
                </a:solidFill>
                <a:latin typeface="+mj-lt"/>
              </a:endParaRPr>
            </a:p>
          </p:txBody>
        </p:sp>
      </p:grpSp>
      <p:sp>
        <p:nvSpPr>
          <p:cNvPr id="13" name="Text Box 8"/>
          <p:cNvSpPr txBox="1">
            <a:spLocks noChangeArrowheads="1"/>
          </p:cNvSpPr>
          <p:nvPr/>
        </p:nvSpPr>
        <p:spPr bwMode="auto">
          <a:xfrm>
            <a:off x="5782594" y="3322366"/>
            <a:ext cx="1590675" cy="3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a:spcBef>
                <a:spcPct val="50000"/>
              </a:spcBef>
              <a:buClrTx/>
            </a:pPr>
            <a:r>
              <a:rPr lang="de-CH" altLang="fr-FR" sz="1600">
                <a:latin typeface="+mj-lt"/>
              </a:rPr>
              <a:t>PSE</a:t>
            </a:r>
          </a:p>
        </p:txBody>
      </p:sp>
      <p:sp>
        <p:nvSpPr>
          <p:cNvPr id="14" name="Text Box 9"/>
          <p:cNvSpPr txBox="1">
            <a:spLocks noChangeArrowheads="1"/>
          </p:cNvSpPr>
          <p:nvPr/>
        </p:nvSpPr>
        <p:spPr bwMode="auto">
          <a:xfrm>
            <a:off x="7612499" y="2496353"/>
            <a:ext cx="1390650" cy="3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marL="179388" indent="-179388"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spcBef>
                <a:spcPct val="50000"/>
              </a:spcBef>
              <a:buClrTx/>
            </a:pPr>
            <a:r>
              <a:rPr lang="de-CH" altLang="fr-FR" sz="1600">
                <a:latin typeface="+mj-lt"/>
              </a:rPr>
              <a:t>Analyse</a:t>
            </a:r>
          </a:p>
        </p:txBody>
      </p:sp>
      <p:sp>
        <p:nvSpPr>
          <p:cNvPr id="15" name="Text Box 10"/>
          <p:cNvSpPr txBox="1">
            <a:spLocks noChangeArrowheads="1"/>
          </p:cNvSpPr>
          <p:nvPr/>
        </p:nvSpPr>
        <p:spPr bwMode="auto">
          <a:xfrm>
            <a:off x="7373269" y="3824016"/>
            <a:ext cx="1598612" cy="5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a:spcBef>
                <a:spcPct val="50000"/>
              </a:spcBef>
              <a:buClrTx/>
            </a:pPr>
            <a:r>
              <a:rPr lang="de-CH" altLang="fr-FR" sz="1600">
                <a:latin typeface="+mj-lt"/>
              </a:rPr>
              <a:t>Développement de stratégies</a:t>
            </a:r>
          </a:p>
        </p:txBody>
      </p:sp>
      <p:sp>
        <p:nvSpPr>
          <p:cNvPr id="16" name="Text Box 11"/>
          <p:cNvSpPr txBox="1">
            <a:spLocks noChangeArrowheads="1"/>
          </p:cNvSpPr>
          <p:nvPr/>
        </p:nvSpPr>
        <p:spPr bwMode="auto">
          <a:xfrm>
            <a:off x="5714331" y="4182791"/>
            <a:ext cx="1676400" cy="5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a:spcBef>
                <a:spcPct val="50000"/>
              </a:spcBef>
              <a:buClrTx/>
            </a:pPr>
            <a:r>
              <a:rPr lang="de-CH" altLang="fr-FR" sz="1600">
                <a:latin typeface="+mj-lt"/>
              </a:rPr>
              <a:t>Mise en oeuvre de mesures</a:t>
            </a:r>
          </a:p>
        </p:txBody>
      </p:sp>
      <p:sp>
        <p:nvSpPr>
          <p:cNvPr id="17" name="Text Box 12"/>
          <p:cNvSpPr txBox="1">
            <a:spLocks noChangeArrowheads="1"/>
          </p:cNvSpPr>
          <p:nvPr/>
        </p:nvSpPr>
        <p:spPr bwMode="auto">
          <a:xfrm>
            <a:off x="4230125" y="3057737"/>
            <a:ext cx="1519237" cy="5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a:spcBef>
                <a:spcPct val="50000"/>
              </a:spcBef>
              <a:buClrTx/>
            </a:pPr>
            <a:r>
              <a:rPr lang="de-CH" altLang="fr-FR" sz="1600" dirty="0">
                <a:latin typeface="+mj-lt"/>
              </a:rPr>
              <a:t>Evaluation &amp; </a:t>
            </a:r>
            <a:r>
              <a:rPr lang="de-CH" altLang="fr-FR" sz="1600" dirty="0" err="1">
                <a:latin typeface="+mj-lt"/>
              </a:rPr>
              <a:t>Intégration</a:t>
            </a:r>
            <a:endParaRPr lang="de-CH" altLang="fr-FR" sz="1600" dirty="0">
              <a:latin typeface="+mj-lt"/>
            </a:endParaRPr>
          </a:p>
        </p:txBody>
      </p:sp>
      <p:sp>
        <p:nvSpPr>
          <p:cNvPr id="18" name="Text Box 13"/>
          <p:cNvSpPr txBox="1">
            <a:spLocks noChangeArrowheads="1"/>
          </p:cNvSpPr>
          <p:nvPr/>
        </p:nvSpPr>
        <p:spPr bwMode="auto">
          <a:xfrm>
            <a:off x="5861400" y="2255503"/>
            <a:ext cx="1747838" cy="3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defTabSz="957263">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defTabSz="957263">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spcBef>
                <a:spcPct val="50000"/>
              </a:spcBef>
              <a:buClrTx/>
            </a:pPr>
            <a:r>
              <a:rPr lang="de-CH" altLang="fr-FR" sz="1600" dirty="0">
                <a:latin typeface="+mj-lt"/>
              </a:rPr>
              <a:t> </a:t>
            </a:r>
            <a:r>
              <a:rPr lang="de-CH" altLang="fr-FR" sz="1600" dirty="0" err="1">
                <a:latin typeface="+mj-lt"/>
              </a:rPr>
              <a:t>Sensibilisation</a:t>
            </a:r>
            <a:endParaRPr lang="de-CH" altLang="fr-FR" sz="1600" dirty="0">
              <a:latin typeface="+mj-lt"/>
            </a:endParaRPr>
          </a:p>
        </p:txBody>
      </p:sp>
      <p:sp>
        <p:nvSpPr>
          <p:cNvPr id="19" name="Textfeld 16"/>
          <p:cNvSpPr txBox="1">
            <a:spLocks noChangeArrowheads="1"/>
          </p:cNvSpPr>
          <p:nvPr/>
        </p:nvSpPr>
        <p:spPr bwMode="auto">
          <a:xfrm>
            <a:off x="358106" y="4682853"/>
            <a:ext cx="2962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000" b="1" dirty="0">
                <a:latin typeface="+mn-lt"/>
              </a:rPr>
              <a:t>Promotion </a:t>
            </a:r>
            <a:r>
              <a:rPr lang="en-US" sz="2000" dirty="0">
                <a:latin typeface="+mn-lt"/>
              </a:rPr>
              <a:t>de la santé </a:t>
            </a:r>
          </a:p>
          <a:p>
            <a:pPr eaLnBrk="1" hangingPunct="1">
              <a:defRPr/>
            </a:pPr>
            <a:r>
              <a:rPr lang="en-US" sz="2000" dirty="0">
                <a:latin typeface="+mn-lt"/>
              </a:rPr>
              <a:t>en </a:t>
            </a:r>
            <a:r>
              <a:rPr lang="en-US" sz="2000" dirty="0" err="1">
                <a:latin typeface="+mn-lt"/>
              </a:rPr>
              <a:t>entreprise</a:t>
            </a:r>
            <a:r>
              <a:rPr lang="en-US" sz="2000" dirty="0">
                <a:latin typeface="+mn-lt"/>
              </a:rPr>
              <a:t> (PSE</a:t>
            </a:r>
            <a:r>
              <a:rPr lang="en-US" sz="2000" b="1" dirty="0">
                <a:latin typeface="+mn-lt"/>
              </a:rPr>
              <a:t>) </a:t>
            </a:r>
          </a:p>
        </p:txBody>
      </p:sp>
      <p:sp>
        <p:nvSpPr>
          <p:cNvPr id="20" name="Textfeld 17"/>
          <p:cNvSpPr txBox="1">
            <a:spLocks noChangeArrowheads="1"/>
          </p:cNvSpPr>
          <p:nvPr/>
        </p:nvSpPr>
        <p:spPr bwMode="auto">
          <a:xfrm>
            <a:off x="4068094" y="5273403"/>
            <a:ext cx="4995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000" b="1" dirty="0" err="1">
                <a:latin typeface="+mj-lt"/>
              </a:rPr>
              <a:t>Gestion</a:t>
            </a:r>
            <a:r>
              <a:rPr lang="en-US" sz="2000" b="1" dirty="0">
                <a:latin typeface="+mj-lt"/>
              </a:rPr>
              <a:t> </a:t>
            </a:r>
            <a:r>
              <a:rPr lang="en-US" sz="2000" dirty="0">
                <a:latin typeface="+mj-lt"/>
              </a:rPr>
              <a:t>de la santé en </a:t>
            </a:r>
            <a:r>
              <a:rPr lang="en-US" sz="2000" dirty="0" err="1">
                <a:latin typeface="+mj-lt"/>
              </a:rPr>
              <a:t>entreprise</a:t>
            </a:r>
            <a:r>
              <a:rPr lang="en-US" sz="2000" dirty="0">
                <a:latin typeface="+mj-lt"/>
              </a:rPr>
              <a:t> (GSE)</a:t>
            </a:r>
          </a:p>
        </p:txBody>
      </p:sp>
      <p:pic>
        <p:nvPicPr>
          <p:cNvPr id="24" name="Imag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33" y="3082398"/>
            <a:ext cx="1770471" cy="1180890"/>
          </a:xfrm>
          <a:prstGeom prst="rect">
            <a:avLst/>
          </a:prstGeom>
          <a:ln>
            <a:noFill/>
          </a:ln>
          <a:effectLst>
            <a:softEdge rad="112500"/>
          </a:effectLst>
        </p:spPr>
      </p:pic>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0066">
            <a:off x="2044459" y="3539658"/>
            <a:ext cx="1765859" cy="1200063"/>
          </a:xfrm>
          <a:prstGeom prst="rect">
            <a:avLst/>
          </a:prstGeom>
          <a:ln>
            <a:noFill/>
          </a:ln>
          <a:effectLst>
            <a:softEdge rad="112500"/>
          </a:effectLst>
        </p:spPr>
      </p:pic>
      <p:pic>
        <p:nvPicPr>
          <p:cNvPr id="26" name="Image 25"/>
          <p:cNvPicPr>
            <a:picLocks noChangeAspect="1"/>
          </p:cNvPicPr>
          <p:nvPr/>
        </p:nvPicPr>
        <p:blipFill rotWithShape="1">
          <a:blip r:embed="rId4"/>
          <a:srcRect l="27445" r="29094"/>
          <a:stretch/>
        </p:blipFill>
        <p:spPr>
          <a:xfrm>
            <a:off x="2616313" y="1580136"/>
            <a:ext cx="712812" cy="1640108"/>
          </a:xfrm>
          <a:prstGeom prst="rect">
            <a:avLst/>
          </a:prstGeom>
        </p:spPr>
      </p:pic>
      <p:pic>
        <p:nvPicPr>
          <p:cNvPr id="27" name="Imag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876526"/>
            <a:ext cx="2045064" cy="1089452"/>
          </a:xfrm>
          <a:prstGeom prst="rect">
            <a:avLst/>
          </a:prstGeom>
        </p:spPr>
      </p:pic>
      <p:sp>
        <p:nvSpPr>
          <p:cNvPr id="28" name="Flèche droite 27"/>
          <p:cNvSpPr/>
          <p:nvPr/>
        </p:nvSpPr>
        <p:spPr>
          <a:xfrm>
            <a:off x="3355728" y="3032459"/>
            <a:ext cx="782216" cy="356388"/>
          </a:xfrm>
          <a:prstGeom prst="rightArrow">
            <a:avLst/>
          </a:prstGeom>
          <a:solidFill>
            <a:schemeClr val="accent1">
              <a:lumMod val="40000"/>
              <a:lumOff val="60000"/>
            </a:schemeClr>
          </a:solidFill>
          <a:ln w="12700">
            <a:solidFill>
              <a:srgbClr val="E50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9034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15</a:t>
            </a:fld>
            <a:endParaRPr lang="de-CH" dirty="0"/>
          </a:p>
        </p:txBody>
      </p:sp>
      <p:sp>
        <p:nvSpPr>
          <p:cNvPr id="6" name="Rectangle 20"/>
          <p:cNvSpPr>
            <a:spLocks noChangeArrowheads="1"/>
          </p:cNvSpPr>
          <p:nvPr/>
        </p:nvSpPr>
        <p:spPr bwMode="auto">
          <a:xfrm>
            <a:off x="467544" y="260648"/>
            <a:ext cx="80629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tabLst>
                <a:tab pos="292100" algn="l"/>
                <a:tab pos="571500" algn="l"/>
                <a:tab pos="863600" algn="l"/>
                <a:tab pos="1143000" algn="l"/>
                <a:tab pos="1435100" algn="l"/>
              </a:tabLst>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tabLst>
                <a:tab pos="292100" algn="l"/>
                <a:tab pos="571500" algn="l"/>
                <a:tab pos="863600" algn="l"/>
                <a:tab pos="1143000" algn="l"/>
                <a:tab pos="1435100" algn="l"/>
              </a:tabLst>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tabLst>
                <a:tab pos="292100" algn="l"/>
                <a:tab pos="571500" algn="l"/>
                <a:tab pos="863600" algn="l"/>
                <a:tab pos="1143000" algn="l"/>
                <a:tab pos="1435100" algn="l"/>
              </a:tabLst>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lnSpc>
                <a:spcPct val="95000"/>
              </a:lnSpc>
              <a:spcBef>
                <a:spcPct val="0"/>
              </a:spcBef>
              <a:buClrTx/>
            </a:pPr>
            <a:endParaRPr lang="fr-FR" altLang="fr-FR" sz="2400">
              <a:solidFill>
                <a:srgbClr val="000000"/>
              </a:solidFill>
              <a:latin typeface="Frutiger 45 Light" pitchFamily="34" charset="0"/>
            </a:endParaRPr>
          </a:p>
        </p:txBody>
      </p:sp>
      <p:sp>
        <p:nvSpPr>
          <p:cNvPr id="7" name="Rectangle 22"/>
          <p:cNvSpPr>
            <a:spLocks noGrp="1" noChangeArrowheads="1"/>
          </p:cNvSpPr>
          <p:nvPr>
            <p:ph type="title" idx="4294967295"/>
          </p:nvPr>
        </p:nvSpPr>
        <p:spPr>
          <a:xfrm>
            <a:off x="473894" y="227310"/>
            <a:ext cx="8061325" cy="900113"/>
          </a:xfrm>
        </p:spPr>
        <p:txBody>
          <a:bodyPr/>
          <a:lstStyle/>
          <a:p>
            <a:pPr eaLnBrk="1" hangingPunct="1"/>
            <a:r>
              <a:rPr lang="de-CH" altLang="fr-FR" sz="2800" dirty="0">
                <a:solidFill>
                  <a:srgbClr val="E50430"/>
                </a:solidFill>
              </a:rPr>
              <a:t>Les </a:t>
            </a:r>
            <a:r>
              <a:rPr lang="de-CH" altLang="fr-FR" sz="2800" dirty="0" err="1">
                <a:solidFill>
                  <a:srgbClr val="E50430"/>
                </a:solidFill>
              </a:rPr>
              <a:t>critères</a:t>
            </a:r>
            <a:r>
              <a:rPr lang="de-CH" altLang="fr-FR" sz="2800" dirty="0">
                <a:solidFill>
                  <a:srgbClr val="E50430"/>
                </a:solidFill>
              </a:rPr>
              <a:t> </a:t>
            </a:r>
            <a:r>
              <a:rPr lang="de-CH" altLang="fr-FR" sz="2800" dirty="0" err="1">
                <a:solidFill>
                  <a:srgbClr val="E50430"/>
                </a:solidFill>
              </a:rPr>
              <a:t>suisses</a:t>
            </a:r>
            <a:r>
              <a:rPr lang="de-CH" altLang="fr-FR" sz="2800" dirty="0">
                <a:solidFill>
                  <a:srgbClr val="E50430"/>
                </a:solidFill>
              </a:rPr>
              <a:t> de </a:t>
            </a:r>
            <a:r>
              <a:rPr lang="de-CH" altLang="fr-FR" sz="2800" dirty="0" err="1">
                <a:solidFill>
                  <a:srgbClr val="E50430"/>
                </a:solidFill>
              </a:rPr>
              <a:t>Gestion</a:t>
            </a:r>
            <a:r>
              <a:rPr lang="de-CH" altLang="fr-FR" sz="2800" dirty="0">
                <a:solidFill>
                  <a:srgbClr val="E50430"/>
                </a:solidFill>
              </a:rPr>
              <a:t> de la </a:t>
            </a:r>
            <a:br>
              <a:rPr lang="de-CH" altLang="fr-FR" sz="2800" dirty="0">
                <a:solidFill>
                  <a:srgbClr val="E50430"/>
                </a:solidFill>
              </a:rPr>
            </a:br>
            <a:r>
              <a:rPr lang="de-CH" altLang="fr-FR" sz="2800" dirty="0" err="1">
                <a:solidFill>
                  <a:srgbClr val="E50430"/>
                </a:solidFill>
              </a:rPr>
              <a:t>Santé</a:t>
            </a:r>
            <a:r>
              <a:rPr lang="de-CH" altLang="fr-FR" sz="2800" dirty="0">
                <a:solidFill>
                  <a:srgbClr val="E50430"/>
                </a:solidFill>
              </a:rPr>
              <a:t> en </a:t>
            </a:r>
            <a:r>
              <a:rPr lang="de-CH" altLang="fr-FR" sz="2800" dirty="0" err="1">
                <a:solidFill>
                  <a:srgbClr val="E50430"/>
                </a:solidFill>
              </a:rPr>
              <a:t>Entreprise</a:t>
            </a:r>
            <a:r>
              <a:rPr lang="de-CH" altLang="fr-FR" sz="2800" dirty="0">
                <a:solidFill>
                  <a:srgbClr val="E50430"/>
                </a:solidFill>
              </a:rPr>
              <a:t>(GSE)</a:t>
            </a:r>
            <a:endParaRPr lang="de-DE" altLang="fr-FR" sz="2400" dirty="0">
              <a:solidFill>
                <a:srgbClr val="E50430"/>
              </a:solidFill>
            </a:endParaRPr>
          </a:p>
        </p:txBody>
      </p:sp>
      <p:pic>
        <p:nvPicPr>
          <p:cNvPr id="8"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744" y="2122785"/>
            <a:ext cx="16351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_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769" y="2691110"/>
            <a:ext cx="11826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ifa_mit_RGB_klein600d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107" y="3721398"/>
            <a:ext cx="18002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_PN_Post_D"/>
          <p:cNvPicPr>
            <a:picLocks noChangeAspect="1" noChangeArrowheads="1"/>
          </p:cNvPicPr>
          <p:nvPr/>
        </p:nvPicPr>
        <p:blipFill>
          <a:blip r:embed="rId6">
            <a:extLst>
              <a:ext uri="{28A0092B-C50C-407E-A947-70E740481C1C}">
                <a14:useLocalDpi xmlns:a14="http://schemas.microsoft.com/office/drawing/2010/main" val="0"/>
              </a:ext>
            </a:extLst>
          </a:blip>
          <a:srcRect l="27402" b="32211"/>
          <a:stretch>
            <a:fillRect/>
          </a:stretch>
        </p:blipFill>
        <p:spPr bwMode="auto">
          <a:xfrm>
            <a:off x="461194" y="2578398"/>
            <a:ext cx="12239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6"/>
          <p:cNvSpPr>
            <a:spLocks noChangeArrowheads="1"/>
          </p:cNvSpPr>
          <p:nvPr/>
        </p:nvSpPr>
        <p:spPr bwMode="auto">
          <a:xfrm>
            <a:off x="510407" y="4354810"/>
            <a:ext cx="2092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de-CH" sz="2000" b="1" dirty="0" err="1">
                <a:solidFill>
                  <a:schemeClr val="tx2"/>
                </a:solidFill>
                <a:latin typeface="+mn-lt"/>
              </a:rPr>
              <a:t>Soutenus</a:t>
            </a:r>
            <a:r>
              <a:rPr lang="de-CH" sz="1600" b="1" dirty="0">
                <a:solidFill>
                  <a:schemeClr val="tx2"/>
                </a:solidFill>
                <a:latin typeface="+mn-lt"/>
              </a:rPr>
              <a:t> par …</a:t>
            </a:r>
          </a:p>
        </p:txBody>
      </p:sp>
      <p:pic>
        <p:nvPicPr>
          <p:cNvPr id="13" name="Picture 34" descr="SBB_POS_2F_RGB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819" y="2743498"/>
            <a:ext cx="219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5382" y="2167235"/>
            <a:ext cx="158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6"/>
          <p:cNvPicPr>
            <a:picLocks noChangeAspect="1" noChangeArrowheads="1"/>
          </p:cNvPicPr>
          <p:nvPr/>
        </p:nvPicPr>
        <p:blipFill>
          <a:blip r:embed="rId9">
            <a:extLst>
              <a:ext uri="{28A0092B-C50C-407E-A947-70E740481C1C}">
                <a14:useLocalDpi xmlns:a14="http://schemas.microsoft.com/office/drawing/2010/main" val="0"/>
              </a:ext>
            </a:extLst>
          </a:blip>
          <a:srcRect t="36502" r="72229"/>
          <a:stretch>
            <a:fillRect/>
          </a:stretch>
        </p:blipFill>
        <p:spPr bwMode="auto">
          <a:xfrm>
            <a:off x="6547669" y="4932660"/>
            <a:ext cx="13319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7" descr="Logo iafob_ko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9482" y="3635673"/>
            <a:ext cx="24892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8" descr="Suva GRA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882" y="3283248"/>
            <a:ext cx="7699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GFS_logo_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03219" y="3291185"/>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0" descr="ABBstandar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194" y="2135485"/>
            <a:ext cx="701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1" descr="EDI_BAG_d_CMYK_pos_ho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7294" y="4912023"/>
            <a:ext cx="2484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2" descr="SECO_De_pos_hoch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2632" y="4912023"/>
            <a:ext cx="27622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3" descr="svv3_100PP072_dreisprachi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61582" y="3318173"/>
            <a:ext cx="25019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43"/>
          <p:cNvSpPr txBox="1">
            <a:spLocks noChangeArrowheads="1"/>
          </p:cNvSpPr>
          <p:nvPr/>
        </p:nvSpPr>
        <p:spPr bwMode="auto">
          <a:xfrm>
            <a:off x="5896794" y="5920085"/>
            <a:ext cx="2952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50000"/>
              </a:spcBef>
              <a:buClrTx/>
            </a:pPr>
            <a:r>
              <a:rPr lang="de-CH" altLang="fr-FR" sz="1200" dirty="0">
                <a:latin typeface="+mj-lt"/>
              </a:rPr>
              <a:t>Source: Promotion </a:t>
            </a:r>
            <a:r>
              <a:rPr lang="de-CH" altLang="fr-FR" sz="1200" dirty="0" err="1">
                <a:latin typeface="+mj-lt"/>
              </a:rPr>
              <a:t>Santé</a:t>
            </a:r>
            <a:r>
              <a:rPr lang="de-CH" altLang="fr-FR" sz="1200" dirty="0">
                <a:latin typeface="+mj-lt"/>
              </a:rPr>
              <a:t> Suisse</a:t>
            </a:r>
            <a:endParaRPr lang="de-DE" altLang="fr-FR" sz="1200" dirty="0">
              <a:latin typeface="+mj-lt"/>
            </a:endParaRPr>
          </a:p>
        </p:txBody>
      </p:sp>
      <p:sp>
        <p:nvSpPr>
          <p:cNvPr id="24" name="Rectangle 22"/>
          <p:cNvSpPr>
            <a:spLocks noChangeArrowheads="1"/>
          </p:cNvSpPr>
          <p:nvPr/>
        </p:nvSpPr>
        <p:spPr bwMode="auto">
          <a:xfrm>
            <a:off x="470719" y="1519535"/>
            <a:ext cx="78327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de-CH" sz="2000" dirty="0" err="1">
                <a:latin typeface="+mn-lt"/>
              </a:rPr>
              <a:t>Développés</a:t>
            </a:r>
            <a:r>
              <a:rPr lang="de-CH" sz="2000" dirty="0">
                <a:latin typeface="+mn-lt"/>
              </a:rPr>
              <a:t> par… </a:t>
            </a:r>
            <a:endParaRPr lang="de-DE" sz="2000" dirty="0">
              <a:latin typeface="+mn-lt"/>
            </a:endParaRPr>
          </a:p>
        </p:txBody>
      </p:sp>
    </p:spTree>
    <p:extLst>
      <p:ext uri="{BB962C8B-B14F-4D97-AF65-F5344CB8AC3E}">
        <p14:creationId xmlns:p14="http://schemas.microsoft.com/office/powerpoint/2010/main" val="343681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16</a:t>
            </a:fld>
            <a:endParaRPr lang="de-CH" dirty="0"/>
          </a:p>
        </p:txBody>
      </p:sp>
      <p:sp>
        <p:nvSpPr>
          <p:cNvPr id="5" name="Titre 4"/>
          <p:cNvSpPr>
            <a:spLocks noGrp="1"/>
          </p:cNvSpPr>
          <p:nvPr>
            <p:ph type="title"/>
          </p:nvPr>
        </p:nvSpPr>
        <p:spPr/>
        <p:txBody>
          <a:bodyPr/>
          <a:lstStyle/>
          <a:p>
            <a:r>
              <a:rPr lang="fr-CH" dirty="0">
                <a:solidFill>
                  <a:srgbClr val="E50430"/>
                </a:solidFill>
              </a:rPr>
              <a:t>GSE: l’approche intégrée «helvétique»</a:t>
            </a:r>
          </a:p>
        </p:txBody>
      </p:sp>
      <p:sp>
        <p:nvSpPr>
          <p:cNvPr id="6" name="Espace réservé de la date 2"/>
          <p:cNvSpPr txBox="1">
            <a:spLocks/>
          </p:cNvSpPr>
          <p:nvPr/>
        </p:nvSpPr>
        <p:spPr>
          <a:xfrm>
            <a:off x="7581600" y="6524528"/>
            <a:ext cx="792088" cy="144016"/>
          </a:xfrm>
          <a:prstGeom prst="rect">
            <a:avLst/>
          </a:prstGeom>
        </p:spPr>
        <p:txBody>
          <a:bodyPr vert="horz" lIns="0" tIns="0" rIns="0" bIns="0" rtlCol="0" anchor="ctr"/>
          <a:lstStyle>
            <a:defPPr>
              <a:defRPr lang="de-DE"/>
            </a:defPPr>
            <a:lvl1pPr marL="0" algn="r" defTabSz="914400" rtl="0" eaLnBrk="1" latinLnBrk="0" hangingPunct="1">
              <a:defRPr sz="10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772236-358B-4BB1-BA00-BC14E202FF87}" type="datetime1">
              <a:rPr lang="de-DE" sz="1050" smtClean="0">
                <a:latin typeface="+mj-lt"/>
              </a:rPr>
              <a:pPr/>
              <a:t>29.11.2022</a:t>
            </a:fld>
            <a:endParaRPr lang="de-CH" sz="1050" dirty="0">
              <a:latin typeface="+mj-lt"/>
            </a:endParaRPr>
          </a:p>
        </p:txBody>
      </p:sp>
      <p:sp>
        <p:nvSpPr>
          <p:cNvPr id="7" name="Espace réservé du numéro de diapositive 3"/>
          <p:cNvSpPr txBox="1">
            <a:spLocks/>
          </p:cNvSpPr>
          <p:nvPr/>
        </p:nvSpPr>
        <p:spPr>
          <a:xfrm>
            <a:off x="8676456" y="6514656"/>
            <a:ext cx="298376" cy="153888"/>
          </a:xfrm>
          <a:prstGeom prst="rect">
            <a:avLst/>
          </a:prstGeom>
        </p:spPr>
        <p:txBody>
          <a:bodyPr vert="horz" lIns="0" tIns="0" rIns="0" bIns="0" rtlCol="0" anchor="ctr"/>
          <a:lstStyle>
            <a:defPPr>
              <a:defRPr lang="de-DE"/>
            </a:defPPr>
            <a:lvl1pPr marL="0" algn="l" defTabSz="914400" rtl="0" eaLnBrk="1" latinLnBrk="0" hangingPunct="1">
              <a:defRPr lang="de-CH" sz="1000" b="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AC89A8-9CCB-42C6-BE4D-3B782630B391}" type="slidenum">
              <a:rPr lang="fr-CH" sz="1050" smtClean="0">
                <a:latin typeface="+mj-lt"/>
              </a:rPr>
              <a:pPr algn="r"/>
              <a:t>16</a:t>
            </a:fld>
            <a:endParaRPr lang="fr-CH" sz="1050" dirty="0">
              <a:latin typeface="+mj-lt"/>
            </a:endParaRPr>
          </a:p>
        </p:txBody>
      </p:sp>
      <p:sp>
        <p:nvSpPr>
          <p:cNvPr id="8" name="Text Box 10"/>
          <p:cNvSpPr txBox="1">
            <a:spLocks noChangeArrowheads="1"/>
          </p:cNvSpPr>
          <p:nvPr/>
        </p:nvSpPr>
        <p:spPr bwMode="auto">
          <a:xfrm>
            <a:off x="325639" y="3032423"/>
            <a:ext cx="20395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b="1" dirty="0" err="1">
                <a:latin typeface="+mj-lt"/>
              </a:rPr>
              <a:t>Protection</a:t>
            </a:r>
            <a:r>
              <a:rPr lang="de-CH" altLang="fr-FR" sz="1600" b="1" dirty="0">
                <a:latin typeface="+mj-lt"/>
              </a:rPr>
              <a:t> de la </a:t>
            </a:r>
            <a:r>
              <a:rPr lang="de-CH" altLang="fr-FR" sz="1600" b="1" dirty="0" err="1">
                <a:latin typeface="+mj-lt"/>
              </a:rPr>
              <a:t>santé</a:t>
            </a:r>
            <a:endParaRPr lang="de-DE" altLang="fr-FR" sz="1600" b="1" dirty="0">
              <a:latin typeface="+mj-lt"/>
            </a:endParaRPr>
          </a:p>
        </p:txBody>
      </p:sp>
      <p:sp>
        <p:nvSpPr>
          <p:cNvPr id="9" name="Text Box 23"/>
          <p:cNvSpPr txBox="1">
            <a:spLocks noChangeArrowheads="1"/>
          </p:cNvSpPr>
          <p:nvPr/>
        </p:nvSpPr>
        <p:spPr bwMode="auto">
          <a:xfrm>
            <a:off x="441574" y="2778423"/>
            <a:ext cx="1871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b="1">
                <a:latin typeface="+mj-lt"/>
              </a:rPr>
              <a:t>Sécurité au travail</a:t>
            </a:r>
            <a:endParaRPr lang="de-DE" altLang="fr-FR" sz="1600" b="1">
              <a:latin typeface="+mj-lt"/>
            </a:endParaRPr>
          </a:p>
        </p:txBody>
      </p:sp>
      <p:sp>
        <p:nvSpPr>
          <p:cNvPr id="10" name="AutoShape 24"/>
          <p:cNvSpPr>
            <a:spLocks noChangeArrowheads="1"/>
          </p:cNvSpPr>
          <p:nvPr/>
        </p:nvSpPr>
        <p:spPr bwMode="auto">
          <a:xfrm>
            <a:off x="2265611" y="2201706"/>
            <a:ext cx="4537075" cy="3313113"/>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endParaRPr lang="fr-FR" altLang="fr-FR" sz="2000">
              <a:latin typeface="+mj-lt"/>
            </a:endParaRPr>
          </a:p>
        </p:txBody>
      </p:sp>
      <p:sp>
        <p:nvSpPr>
          <p:cNvPr id="11" name="AutoShape 12"/>
          <p:cNvSpPr>
            <a:spLocks noChangeArrowheads="1"/>
          </p:cNvSpPr>
          <p:nvPr/>
        </p:nvSpPr>
        <p:spPr bwMode="auto">
          <a:xfrm>
            <a:off x="2119561" y="3575348"/>
            <a:ext cx="1090613" cy="431800"/>
          </a:xfrm>
          <a:prstGeom prst="rightArrow">
            <a:avLst>
              <a:gd name="adj1" fmla="val 50000"/>
              <a:gd name="adj2" fmla="val 59659"/>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a:latin typeface="+mj-lt"/>
              </a:rPr>
              <a:t>préventive</a:t>
            </a:r>
            <a:endParaRPr lang="de-DE" altLang="fr-FR" sz="1600">
              <a:latin typeface="+mj-lt"/>
            </a:endParaRPr>
          </a:p>
        </p:txBody>
      </p:sp>
      <p:sp>
        <p:nvSpPr>
          <p:cNvPr id="12" name="Text Box 11"/>
          <p:cNvSpPr txBox="1">
            <a:spLocks noChangeArrowheads="1"/>
          </p:cNvSpPr>
          <p:nvPr/>
        </p:nvSpPr>
        <p:spPr bwMode="auto">
          <a:xfrm>
            <a:off x="6966113" y="3396209"/>
            <a:ext cx="1296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b="1" dirty="0" err="1">
                <a:latin typeface="+mj-lt"/>
              </a:rPr>
              <a:t>Gestion</a:t>
            </a:r>
            <a:r>
              <a:rPr lang="de-CH" altLang="fr-FR" sz="1600" b="1" dirty="0">
                <a:latin typeface="+mj-lt"/>
              </a:rPr>
              <a:t> des </a:t>
            </a:r>
            <a:r>
              <a:rPr lang="de-CH" altLang="fr-FR" sz="1600" b="1" dirty="0" err="1">
                <a:latin typeface="+mj-lt"/>
              </a:rPr>
              <a:t>absences</a:t>
            </a:r>
            <a:endParaRPr lang="de-DE" altLang="fr-FR" sz="1600" b="1" dirty="0">
              <a:latin typeface="+mj-lt"/>
            </a:endParaRPr>
          </a:p>
        </p:txBody>
      </p:sp>
      <p:sp>
        <p:nvSpPr>
          <p:cNvPr id="13" name="Text Box 9"/>
          <p:cNvSpPr txBox="1">
            <a:spLocks noChangeArrowheads="1"/>
          </p:cNvSpPr>
          <p:nvPr/>
        </p:nvSpPr>
        <p:spPr bwMode="auto">
          <a:xfrm>
            <a:off x="6965499" y="3142449"/>
            <a:ext cx="1764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b="1" dirty="0">
                <a:latin typeface="+mj-lt"/>
              </a:rPr>
              <a:t>Case Management</a:t>
            </a:r>
            <a:endParaRPr lang="de-DE" altLang="fr-FR" sz="1600" b="1" dirty="0">
              <a:latin typeface="+mj-lt"/>
            </a:endParaRPr>
          </a:p>
        </p:txBody>
      </p:sp>
      <p:sp>
        <p:nvSpPr>
          <p:cNvPr id="14" name="Text Box 22"/>
          <p:cNvSpPr txBox="1">
            <a:spLocks noChangeArrowheads="1"/>
          </p:cNvSpPr>
          <p:nvPr/>
        </p:nvSpPr>
        <p:spPr bwMode="auto">
          <a:xfrm>
            <a:off x="3059832" y="5559119"/>
            <a:ext cx="4157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b="1" dirty="0">
                <a:latin typeface="+mj-lt"/>
              </a:rPr>
              <a:t>Promotion de la </a:t>
            </a:r>
            <a:r>
              <a:rPr lang="de-CH" altLang="fr-FR" sz="1600" b="1" dirty="0" err="1">
                <a:latin typeface="+mj-lt"/>
              </a:rPr>
              <a:t>santé</a:t>
            </a:r>
            <a:r>
              <a:rPr lang="de-CH" altLang="fr-FR" sz="1600" b="1" dirty="0">
                <a:latin typeface="+mj-lt"/>
              </a:rPr>
              <a:t> en </a:t>
            </a:r>
            <a:r>
              <a:rPr lang="de-CH" altLang="fr-FR" sz="1600" b="1" dirty="0" err="1">
                <a:latin typeface="+mj-lt"/>
              </a:rPr>
              <a:t>entreprise</a:t>
            </a:r>
            <a:endParaRPr lang="de-DE" altLang="fr-FR" sz="1600" b="1" dirty="0">
              <a:latin typeface="+mj-lt"/>
            </a:endParaRPr>
          </a:p>
        </p:txBody>
      </p:sp>
      <p:sp>
        <p:nvSpPr>
          <p:cNvPr id="15" name="Text Box 62"/>
          <p:cNvSpPr txBox="1">
            <a:spLocks noChangeArrowheads="1"/>
          </p:cNvSpPr>
          <p:nvPr/>
        </p:nvSpPr>
        <p:spPr bwMode="auto">
          <a:xfrm>
            <a:off x="4721686" y="4058452"/>
            <a:ext cx="2193926" cy="1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50000"/>
              </a:spcBef>
              <a:buClrTx/>
            </a:pPr>
            <a:r>
              <a:rPr lang="fr-FR" altLang="fr-FR" sz="1600" dirty="0">
                <a:latin typeface="+mj-lt"/>
              </a:rPr>
              <a:t>Organisation saine (conditions)</a:t>
            </a:r>
            <a:br>
              <a:rPr lang="fr-FR" altLang="fr-FR" sz="1800" dirty="0">
                <a:latin typeface="+mj-lt"/>
              </a:rPr>
            </a:br>
            <a:br>
              <a:rPr lang="fr-FR" altLang="fr-FR" sz="1000" dirty="0">
                <a:latin typeface="+mj-lt"/>
              </a:rPr>
            </a:br>
            <a:r>
              <a:rPr lang="fr-FR" altLang="fr-FR" sz="1600" dirty="0">
                <a:latin typeface="+mj-lt"/>
              </a:rPr>
              <a:t>Création et maintien de </a:t>
            </a:r>
            <a:r>
              <a:rPr lang="fr-FR" altLang="fr-FR" sz="1600" b="1" dirty="0">
                <a:latin typeface="+mj-lt"/>
              </a:rPr>
              <a:t>conditions</a:t>
            </a:r>
            <a:r>
              <a:rPr lang="fr-FR" altLang="fr-FR" sz="1600" dirty="0">
                <a:latin typeface="+mj-lt"/>
              </a:rPr>
              <a:t> favorisant la </a:t>
            </a:r>
          </a:p>
          <a:p>
            <a:pPr eaLnBrk="1" hangingPunct="1">
              <a:lnSpc>
                <a:spcPct val="50000"/>
              </a:lnSpc>
              <a:spcBef>
                <a:spcPct val="50000"/>
              </a:spcBef>
              <a:buClrTx/>
            </a:pPr>
            <a:r>
              <a:rPr lang="fr-FR" altLang="fr-FR" sz="1600" dirty="0">
                <a:latin typeface="+mj-lt"/>
              </a:rPr>
              <a:t>santé</a:t>
            </a:r>
            <a:endParaRPr lang="fr-FR" altLang="fr-FR" sz="1600" b="1" dirty="0">
              <a:latin typeface="+mj-lt"/>
            </a:endParaRPr>
          </a:p>
        </p:txBody>
      </p:sp>
      <p:sp>
        <p:nvSpPr>
          <p:cNvPr id="16" name="Text Box 63"/>
          <p:cNvSpPr txBox="1">
            <a:spLocks noChangeArrowheads="1"/>
          </p:cNvSpPr>
          <p:nvPr/>
        </p:nvSpPr>
        <p:spPr bwMode="auto">
          <a:xfrm>
            <a:off x="2365172" y="3982128"/>
            <a:ext cx="2243137" cy="1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50000"/>
              </a:spcBef>
              <a:buClrTx/>
            </a:pPr>
            <a:r>
              <a:rPr lang="de-DE" altLang="fr-FR" sz="1600" dirty="0" err="1">
                <a:latin typeface="+mj-lt"/>
              </a:rPr>
              <a:t>Collaborateurs</a:t>
            </a:r>
            <a:r>
              <a:rPr lang="de-DE" altLang="fr-FR" sz="1600" dirty="0">
                <a:latin typeface="+mj-lt"/>
              </a:rPr>
              <a:t> </a:t>
            </a:r>
            <a:r>
              <a:rPr lang="de-DE" altLang="fr-FR" sz="1600" dirty="0" err="1">
                <a:latin typeface="+mj-lt"/>
              </a:rPr>
              <a:t>sains</a:t>
            </a:r>
            <a:br>
              <a:rPr lang="de-DE" altLang="fr-FR" sz="1600" dirty="0">
                <a:latin typeface="+mj-lt"/>
              </a:rPr>
            </a:br>
            <a:r>
              <a:rPr lang="de-DE" altLang="fr-FR" sz="1600" dirty="0">
                <a:latin typeface="+mj-lt"/>
              </a:rPr>
              <a:t>(</a:t>
            </a:r>
            <a:r>
              <a:rPr lang="de-DE" altLang="fr-FR" sz="1600" dirty="0" err="1">
                <a:latin typeface="+mj-lt"/>
              </a:rPr>
              <a:t>comportements</a:t>
            </a:r>
            <a:r>
              <a:rPr lang="de-DE" altLang="fr-FR" sz="1600" dirty="0">
                <a:latin typeface="+mj-lt"/>
              </a:rPr>
              <a:t>)</a:t>
            </a:r>
            <a:br>
              <a:rPr lang="de-DE" altLang="fr-FR" sz="1800" dirty="0">
                <a:latin typeface="+mj-lt"/>
              </a:rPr>
            </a:br>
            <a:br>
              <a:rPr lang="de-DE" altLang="fr-FR" sz="1000" dirty="0">
                <a:latin typeface="+mj-lt"/>
              </a:rPr>
            </a:br>
            <a:r>
              <a:rPr lang="de-DE" altLang="fr-FR" sz="1600" dirty="0" err="1">
                <a:latin typeface="+mj-lt"/>
              </a:rPr>
              <a:t>Renforcer</a:t>
            </a:r>
            <a:r>
              <a:rPr lang="de-DE" altLang="fr-FR" sz="1600" dirty="0">
                <a:latin typeface="+mj-lt"/>
              </a:rPr>
              <a:t> les </a:t>
            </a:r>
            <a:r>
              <a:rPr lang="de-DE" altLang="fr-FR" sz="1600" b="1" dirty="0" err="1">
                <a:latin typeface="+mj-lt"/>
              </a:rPr>
              <a:t>comportements</a:t>
            </a:r>
            <a:r>
              <a:rPr lang="de-DE" altLang="fr-FR" sz="1600" dirty="0">
                <a:latin typeface="+mj-lt"/>
              </a:rPr>
              <a:t> </a:t>
            </a:r>
          </a:p>
          <a:p>
            <a:pPr eaLnBrk="1" hangingPunct="1">
              <a:lnSpc>
                <a:spcPct val="50000"/>
              </a:lnSpc>
              <a:spcBef>
                <a:spcPct val="50000"/>
              </a:spcBef>
              <a:buClrTx/>
            </a:pPr>
            <a:r>
              <a:rPr lang="de-DE" altLang="fr-FR" sz="1600" dirty="0">
                <a:latin typeface="+mj-lt"/>
              </a:rPr>
              <a:t>+++ </a:t>
            </a:r>
            <a:r>
              <a:rPr lang="de-DE" altLang="fr-FR" sz="1600" dirty="0" err="1">
                <a:latin typeface="+mj-lt"/>
              </a:rPr>
              <a:t>santé</a:t>
            </a:r>
            <a:endParaRPr lang="de-DE" altLang="fr-FR" sz="1600" dirty="0">
              <a:latin typeface="+mj-lt"/>
            </a:endParaRPr>
          </a:p>
        </p:txBody>
      </p:sp>
      <p:sp>
        <p:nvSpPr>
          <p:cNvPr id="17" name="Text Box 14"/>
          <p:cNvSpPr txBox="1">
            <a:spLocks noChangeArrowheads="1"/>
          </p:cNvSpPr>
          <p:nvPr/>
        </p:nvSpPr>
        <p:spPr bwMode="auto">
          <a:xfrm>
            <a:off x="6942386" y="3932535"/>
            <a:ext cx="1857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i="1" dirty="0" err="1">
                <a:latin typeface="+mj-lt"/>
              </a:rPr>
              <a:t>assurer</a:t>
            </a:r>
            <a:r>
              <a:rPr lang="de-CH" altLang="fr-FR" sz="1400" i="1" dirty="0">
                <a:latin typeface="+mj-lt"/>
              </a:rPr>
              <a:t> la </a:t>
            </a:r>
            <a:r>
              <a:rPr lang="de-CH" altLang="fr-FR" sz="1400" i="1" dirty="0" err="1">
                <a:latin typeface="+mj-lt"/>
              </a:rPr>
              <a:t>réintégration</a:t>
            </a:r>
            <a:r>
              <a:rPr lang="de-CH" altLang="fr-FR" sz="1400" i="1" dirty="0">
                <a:latin typeface="+mj-lt"/>
              </a:rPr>
              <a:t>/</a:t>
            </a:r>
            <a:br>
              <a:rPr lang="de-CH" altLang="fr-FR" sz="1400" i="1" dirty="0">
                <a:latin typeface="+mj-lt"/>
              </a:rPr>
            </a:br>
            <a:r>
              <a:rPr lang="de-CH" altLang="fr-FR" sz="1400" i="1" dirty="0" err="1">
                <a:latin typeface="+mj-lt"/>
              </a:rPr>
              <a:t>réduire</a:t>
            </a:r>
            <a:r>
              <a:rPr lang="de-CH" altLang="fr-FR" sz="1400" i="1" dirty="0">
                <a:latin typeface="+mj-lt"/>
              </a:rPr>
              <a:t> les </a:t>
            </a:r>
            <a:r>
              <a:rPr lang="de-CH" altLang="fr-FR" sz="1400" i="1" dirty="0" err="1">
                <a:latin typeface="+mj-lt"/>
              </a:rPr>
              <a:t>absences</a:t>
            </a:r>
            <a:endParaRPr lang="de-DE" altLang="fr-FR" sz="1400" i="1" dirty="0">
              <a:latin typeface="+mj-lt"/>
            </a:endParaRPr>
          </a:p>
        </p:txBody>
      </p:sp>
      <p:sp>
        <p:nvSpPr>
          <p:cNvPr id="18" name="Text Box 13"/>
          <p:cNvSpPr txBox="1">
            <a:spLocks noChangeArrowheads="1"/>
          </p:cNvSpPr>
          <p:nvPr/>
        </p:nvSpPr>
        <p:spPr bwMode="auto">
          <a:xfrm>
            <a:off x="443161" y="3556298"/>
            <a:ext cx="167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i="1" dirty="0" err="1">
                <a:latin typeface="+mj-lt"/>
              </a:rPr>
              <a:t>éviter</a:t>
            </a:r>
            <a:r>
              <a:rPr lang="de-CH" altLang="fr-FR" sz="1400" i="1" dirty="0">
                <a:latin typeface="+mj-lt"/>
              </a:rPr>
              <a:t> les </a:t>
            </a:r>
            <a:r>
              <a:rPr lang="de-CH" altLang="fr-FR" sz="1400" i="1" dirty="0" err="1">
                <a:latin typeface="+mj-lt"/>
              </a:rPr>
              <a:t>maladies</a:t>
            </a:r>
            <a:r>
              <a:rPr lang="de-CH" altLang="fr-FR" sz="1400" i="1" dirty="0">
                <a:latin typeface="+mj-lt"/>
              </a:rPr>
              <a:t> et </a:t>
            </a:r>
            <a:r>
              <a:rPr lang="de-CH" altLang="fr-FR" sz="1400" i="1" dirty="0" err="1">
                <a:latin typeface="+mj-lt"/>
              </a:rPr>
              <a:t>accidents</a:t>
            </a:r>
            <a:r>
              <a:rPr lang="de-CH" altLang="fr-FR" sz="1400" i="1" dirty="0">
                <a:latin typeface="+mj-lt"/>
              </a:rPr>
              <a:t> prof. /</a:t>
            </a:r>
          </a:p>
          <a:p>
            <a:pPr eaLnBrk="1" hangingPunct="1">
              <a:spcBef>
                <a:spcPct val="0"/>
              </a:spcBef>
              <a:buClrTx/>
            </a:pPr>
            <a:r>
              <a:rPr lang="de-CH" altLang="fr-FR" sz="1400" i="1" dirty="0" err="1">
                <a:latin typeface="+mj-lt"/>
              </a:rPr>
              <a:t>assurer</a:t>
            </a:r>
            <a:r>
              <a:rPr lang="de-CH" altLang="fr-FR" sz="1400" i="1" dirty="0">
                <a:latin typeface="+mj-lt"/>
              </a:rPr>
              <a:t> la </a:t>
            </a:r>
            <a:r>
              <a:rPr lang="de-CH" altLang="fr-FR" sz="1400" i="1" dirty="0" err="1">
                <a:latin typeface="+mj-lt"/>
              </a:rPr>
              <a:t>protection</a:t>
            </a:r>
            <a:r>
              <a:rPr lang="de-CH" altLang="fr-FR" sz="1400" i="1" dirty="0">
                <a:latin typeface="+mj-lt"/>
              </a:rPr>
              <a:t> </a:t>
            </a:r>
            <a:r>
              <a:rPr lang="de-CH" altLang="fr-FR" sz="1400" i="1" dirty="0" err="1">
                <a:latin typeface="+mj-lt"/>
              </a:rPr>
              <a:t>contre</a:t>
            </a:r>
            <a:r>
              <a:rPr lang="de-CH" altLang="fr-FR" sz="1400" i="1" dirty="0">
                <a:latin typeface="+mj-lt"/>
              </a:rPr>
              <a:t> </a:t>
            </a:r>
            <a:r>
              <a:rPr lang="de-CH" altLang="fr-FR" sz="1400" i="1" dirty="0" err="1">
                <a:latin typeface="+mj-lt"/>
              </a:rPr>
              <a:t>dangers</a:t>
            </a:r>
            <a:r>
              <a:rPr lang="de-CH" altLang="fr-FR" sz="1400" i="1" dirty="0">
                <a:latin typeface="+mj-lt"/>
              </a:rPr>
              <a:t> prof. et </a:t>
            </a:r>
            <a:r>
              <a:rPr lang="de-CH" altLang="fr-FR" sz="1400" i="1" dirty="0" err="1">
                <a:latin typeface="+mj-lt"/>
              </a:rPr>
              <a:t>contraintes</a:t>
            </a:r>
            <a:r>
              <a:rPr lang="de-CH" altLang="fr-FR" sz="1400" i="1" dirty="0">
                <a:latin typeface="+mj-lt"/>
              </a:rPr>
              <a:t> </a:t>
            </a:r>
            <a:r>
              <a:rPr lang="de-CH" altLang="fr-FR" sz="1400" i="1" dirty="0" err="1">
                <a:latin typeface="+mj-lt"/>
              </a:rPr>
              <a:t>néfastes</a:t>
            </a:r>
            <a:r>
              <a:rPr lang="de-CH" altLang="fr-FR" sz="1400" i="1" dirty="0">
                <a:latin typeface="+mj-lt"/>
              </a:rPr>
              <a:t>  </a:t>
            </a:r>
            <a:endParaRPr lang="de-DE" altLang="fr-FR" sz="1400" i="1" dirty="0">
              <a:latin typeface="+mj-lt"/>
            </a:endParaRPr>
          </a:p>
        </p:txBody>
      </p:sp>
      <p:sp>
        <p:nvSpPr>
          <p:cNvPr id="19" name="Oval 19"/>
          <p:cNvSpPr>
            <a:spLocks noChangeArrowheads="1"/>
          </p:cNvSpPr>
          <p:nvPr/>
        </p:nvSpPr>
        <p:spPr bwMode="auto">
          <a:xfrm>
            <a:off x="3300826" y="3391642"/>
            <a:ext cx="2449513" cy="674687"/>
          </a:xfrm>
          <a:prstGeom prst="ellipse">
            <a:avLst/>
          </a:prstGeom>
          <a:solidFill>
            <a:schemeClr val="accent1">
              <a:lumMod val="40000"/>
              <a:lumOff val="60000"/>
            </a:schemeClr>
          </a:solidFill>
          <a:ln w="9525">
            <a:solidFill>
              <a:srgbClr val="E50430"/>
            </a:solidFill>
            <a:round/>
            <a:headEnd/>
            <a:tailEnd/>
          </a:ln>
        </p:spPr>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pPr>
            <a:r>
              <a:rPr lang="de-CH" altLang="fr-FR" sz="1600" b="1" dirty="0" err="1">
                <a:solidFill>
                  <a:schemeClr val="bg1"/>
                </a:solidFill>
                <a:latin typeface="+mj-lt"/>
              </a:rPr>
              <a:t>Entreprise</a:t>
            </a:r>
            <a:r>
              <a:rPr lang="de-CH" altLang="fr-FR" sz="1600" b="1" dirty="0">
                <a:solidFill>
                  <a:schemeClr val="bg1"/>
                </a:solidFill>
                <a:latin typeface="+mj-lt"/>
              </a:rPr>
              <a:t> durable</a:t>
            </a:r>
            <a:endParaRPr lang="de-DE" altLang="fr-FR" sz="1600" b="1" dirty="0">
              <a:solidFill>
                <a:schemeClr val="bg1"/>
              </a:solidFill>
              <a:latin typeface="+mj-lt"/>
            </a:endParaRPr>
          </a:p>
        </p:txBody>
      </p:sp>
      <p:sp>
        <p:nvSpPr>
          <p:cNvPr id="20" name="AutoShape 12"/>
          <p:cNvSpPr>
            <a:spLocks noChangeArrowheads="1"/>
          </p:cNvSpPr>
          <p:nvPr/>
        </p:nvSpPr>
        <p:spPr bwMode="auto">
          <a:xfrm rot="16200000">
            <a:off x="3989003" y="4757402"/>
            <a:ext cx="1072828" cy="576263"/>
          </a:xfrm>
          <a:prstGeom prst="rightArrow">
            <a:avLst>
              <a:gd name="adj1" fmla="val 50972"/>
              <a:gd name="adj2" fmla="val 37195"/>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dirty="0">
                <a:latin typeface="+mj-lt"/>
              </a:rPr>
              <a:t>pro-</a:t>
            </a:r>
            <a:r>
              <a:rPr lang="de-CH" altLang="fr-FR" sz="1600" dirty="0" err="1">
                <a:latin typeface="+mj-lt"/>
              </a:rPr>
              <a:t>active</a:t>
            </a:r>
            <a:endParaRPr lang="de-DE" altLang="fr-FR" sz="1600" dirty="0">
              <a:latin typeface="+mj-lt"/>
            </a:endParaRPr>
          </a:p>
        </p:txBody>
      </p:sp>
      <p:sp>
        <p:nvSpPr>
          <p:cNvPr id="21" name="Text Box 14"/>
          <p:cNvSpPr txBox="1">
            <a:spLocks noChangeArrowheads="1"/>
          </p:cNvSpPr>
          <p:nvPr/>
        </p:nvSpPr>
        <p:spPr bwMode="auto">
          <a:xfrm>
            <a:off x="2798971" y="5786035"/>
            <a:ext cx="3935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i="1" dirty="0" err="1">
                <a:latin typeface="+mj-lt"/>
              </a:rPr>
              <a:t>développer</a:t>
            </a:r>
            <a:r>
              <a:rPr lang="de-CH" altLang="fr-FR" sz="1400" i="1" dirty="0">
                <a:latin typeface="+mj-lt"/>
              </a:rPr>
              <a:t> les </a:t>
            </a:r>
            <a:r>
              <a:rPr lang="de-CH" altLang="fr-FR" sz="1400" i="1" dirty="0" err="1">
                <a:latin typeface="+mj-lt"/>
              </a:rPr>
              <a:t>ressources</a:t>
            </a:r>
            <a:r>
              <a:rPr lang="de-CH" altLang="fr-FR" sz="1400" i="1" dirty="0">
                <a:latin typeface="+mj-lt"/>
              </a:rPr>
              <a:t> / </a:t>
            </a:r>
            <a:r>
              <a:rPr lang="de-CH" altLang="fr-FR" sz="1400" i="1" dirty="0" err="1">
                <a:latin typeface="+mj-lt"/>
              </a:rPr>
              <a:t>réduire</a:t>
            </a:r>
            <a:r>
              <a:rPr lang="de-CH" altLang="fr-FR" sz="1400" i="1" dirty="0">
                <a:latin typeface="+mj-lt"/>
              </a:rPr>
              <a:t> les </a:t>
            </a:r>
            <a:r>
              <a:rPr lang="de-CH" altLang="fr-FR" sz="1400" i="1" dirty="0" err="1">
                <a:latin typeface="+mj-lt"/>
              </a:rPr>
              <a:t>contraintes</a:t>
            </a:r>
            <a:endParaRPr lang="de-DE" altLang="fr-FR" sz="1400" i="1" dirty="0">
              <a:latin typeface="+mj-lt"/>
            </a:endParaRPr>
          </a:p>
        </p:txBody>
      </p:sp>
      <p:sp>
        <p:nvSpPr>
          <p:cNvPr id="22" name="Text Box 10"/>
          <p:cNvSpPr txBox="1">
            <a:spLocks noChangeArrowheads="1"/>
          </p:cNvSpPr>
          <p:nvPr/>
        </p:nvSpPr>
        <p:spPr bwMode="auto">
          <a:xfrm>
            <a:off x="3155331" y="1577790"/>
            <a:ext cx="2833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b="1" dirty="0" err="1">
                <a:latin typeface="+mj-lt"/>
              </a:rPr>
              <a:t>Protection</a:t>
            </a:r>
            <a:r>
              <a:rPr lang="de-CH" altLang="fr-FR" sz="1600" b="1" dirty="0">
                <a:latin typeface="+mj-lt"/>
              </a:rPr>
              <a:t> de </a:t>
            </a:r>
            <a:r>
              <a:rPr lang="de-CH" altLang="fr-FR" sz="1600" b="1" dirty="0" err="1">
                <a:latin typeface="+mj-lt"/>
              </a:rPr>
              <a:t>l‘environnement</a:t>
            </a:r>
            <a:r>
              <a:rPr lang="de-CH" altLang="fr-FR" sz="1600" b="1" dirty="0">
                <a:latin typeface="+mj-lt"/>
              </a:rPr>
              <a:t> </a:t>
            </a:r>
            <a:endParaRPr lang="de-DE" altLang="fr-FR" sz="1600" b="1" dirty="0">
              <a:latin typeface="+mj-lt"/>
            </a:endParaRPr>
          </a:p>
        </p:txBody>
      </p:sp>
      <p:sp>
        <p:nvSpPr>
          <p:cNvPr id="23" name="Textfeld 29"/>
          <p:cNvSpPr txBox="1"/>
          <p:nvPr/>
        </p:nvSpPr>
        <p:spPr>
          <a:xfrm>
            <a:off x="4097586" y="1795760"/>
            <a:ext cx="1514475" cy="338554"/>
          </a:xfrm>
          <a:prstGeom prst="rect">
            <a:avLst/>
          </a:prstGeom>
          <a:noFill/>
        </p:spPr>
        <p:txBody>
          <a:bodyPr>
            <a:spAutoFit/>
          </a:bodyPr>
          <a:lstStyle/>
          <a:p>
            <a:pPr eaLnBrk="1" hangingPunct="1">
              <a:defRPr/>
            </a:pPr>
            <a:r>
              <a:rPr lang="de-CH" sz="1600" dirty="0">
                <a:solidFill>
                  <a:srgbClr val="E50430"/>
                </a:solidFill>
                <a:latin typeface="+mj-lt"/>
              </a:rPr>
              <a:t>ISO 14001</a:t>
            </a:r>
          </a:p>
        </p:txBody>
      </p:sp>
      <p:sp>
        <p:nvSpPr>
          <p:cNvPr id="24" name="Textfeld 30"/>
          <p:cNvSpPr txBox="1"/>
          <p:nvPr/>
        </p:nvSpPr>
        <p:spPr>
          <a:xfrm>
            <a:off x="438038" y="3286423"/>
            <a:ext cx="1516063" cy="338554"/>
          </a:xfrm>
          <a:prstGeom prst="rect">
            <a:avLst/>
          </a:prstGeom>
          <a:noFill/>
        </p:spPr>
        <p:txBody>
          <a:bodyPr>
            <a:spAutoFit/>
          </a:bodyPr>
          <a:lstStyle/>
          <a:p>
            <a:pPr eaLnBrk="1" hangingPunct="1">
              <a:defRPr/>
            </a:pPr>
            <a:r>
              <a:rPr lang="de-CH" sz="1600" dirty="0">
                <a:solidFill>
                  <a:srgbClr val="E50430"/>
                </a:solidFill>
                <a:latin typeface="+mj-lt"/>
              </a:rPr>
              <a:t>OHSAS 18001</a:t>
            </a:r>
          </a:p>
        </p:txBody>
      </p:sp>
      <p:sp>
        <p:nvSpPr>
          <p:cNvPr id="25" name="AutoShape 12"/>
          <p:cNvSpPr>
            <a:spLocks noChangeArrowheads="1"/>
          </p:cNvSpPr>
          <p:nvPr/>
        </p:nvSpPr>
        <p:spPr bwMode="auto">
          <a:xfrm rot="5400000">
            <a:off x="4009364" y="2331263"/>
            <a:ext cx="1032436" cy="576262"/>
          </a:xfrm>
          <a:prstGeom prst="rightArrow">
            <a:avLst>
              <a:gd name="adj1" fmla="val 50972"/>
              <a:gd name="adj2" fmla="val 37195"/>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dirty="0">
                <a:latin typeface="+mj-lt"/>
              </a:rPr>
              <a:t>pro-</a:t>
            </a:r>
            <a:r>
              <a:rPr lang="de-CH" altLang="fr-FR" sz="1600" dirty="0" err="1">
                <a:latin typeface="+mj-lt"/>
              </a:rPr>
              <a:t>active</a:t>
            </a:r>
            <a:endParaRPr lang="de-DE" altLang="fr-FR" sz="1600" dirty="0">
              <a:latin typeface="+mj-lt"/>
            </a:endParaRPr>
          </a:p>
        </p:txBody>
      </p:sp>
      <p:sp>
        <p:nvSpPr>
          <p:cNvPr id="26" name="AutoShape 12"/>
          <p:cNvSpPr>
            <a:spLocks noChangeArrowheads="1"/>
          </p:cNvSpPr>
          <p:nvPr/>
        </p:nvSpPr>
        <p:spPr bwMode="auto">
          <a:xfrm rot="10800000">
            <a:off x="5861298" y="3575348"/>
            <a:ext cx="1089025" cy="431800"/>
          </a:xfrm>
          <a:prstGeom prst="rightArrow">
            <a:avLst>
              <a:gd name="adj1" fmla="val 50000"/>
              <a:gd name="adj2" fmla="val 59572"/>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endParaRPr lang="fr-FR" altLang="fr-FR" sz="1600">
              <a:latin typeface="+mj-lt"/>
            </a:endParaRPr>
          </a:p>
        </p:txBody>
      </p:sp>
      <p:sp>
        <p:nvSpPr>
          <p:cNvPr id="27" name="Textfeld 34"/>
          <p:cNvSpPr txBox="1">
            <a:spLocks noChangeArrowheads="1"/>
          </p:cNvSpPr>
          <p:nvPr/>
        </p:nvSpPr>
        <p:spPr bwMode="auto">
          <a:xfrm>
            <a:off x="6063079" y="3607154"/>
            <a:ext cx="944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600" dirty="0" err="1">
                <a:latin typeface="+mj-lt"/>
              </a:rPr>
              <a:t>réactive</a:t>
            </a:r>
            <a:endParaRPr lang="de-CH" altLang="fr-FR" sz="1600" dirty="0">
              <a:latin typeface="+mj-lt"/>
            </a:endParaRPr>
          </a:p>
        </p:txBody>
      </p:sp>
      <p:sp>
        <p:nvSpPr>
          <p:cNvPr id="28" name="AutoShape 26"/>
          <p:cNvSpPr>
            <a:spLocks noChangeArrowheads="1"/>
          </p:cNvSpPr>
          <p:nvPr/>
        </p:nvSpPr>
        <p:spPr bwMode="auto">
          <a:xfrm>
            <a:off x="393949" y="1495723"/>
            <a:ext cx="8280400" cy="4616450"/>
          </a:xfrm>
          <a:prstGeom prst="flowChartAlternateProcess">
            <a:avLst/>
          </a:prstGeom>
          <a:noFill/>
          <a:ln w="9525">
            <a:solidFill>
              <a:srgbClr val="E5043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endParaRPr lang="fr-FR" altLang="fr-FR" sz="2000">
              <a:latin typeface="+mj-lt"/>
            </a:endParaRPr>
          </a:p>
        </p:txBody>
      </p:sp>
    </p:spTree>
    <p:extLst>
      <p:ext uri="{BB962C8B-B14F-4D97-AF65-F5344CB8AC3E}">
        <p14:creationId xmlns:p14="http://schemas.microsoft.com/office/powerpoint/2010/main" val="89259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17</a:t>
            </a:fld>
            <a:endParaRPr lang="de-CH" dirty="0"/>
          </a:p>
        </p:txBody>
      </p:sp>
      <p:sp>
        <p:nvSpPr>
          <p:cNvPr id="5" name="Titre 4"/>
          <p:cNvSpPr>
            <a:spLocks noGrp="1"/>
          </p:cNvSpPr>
          <p:nvPr>
            <p:ph type="title"/>
          </p:nvPr>
        </p:nvSpPr>
        <p:spPr>
          <a:xfrm>
            <a:off x="395536" y="404664"/>
            <a:ext cx="7918450" cy="1143000"/>
          </a:xfrm>
        </p:spPr>
        <p:txBody>
          <a:bodyPr/>
          <a:lstStyle/>
          <a:p>
            <a:r>
              <a:rPr lang="fr-CH" dirty="0">
                <a:solidFill>
                  <a:srgbClr val="E50430"/>
                </a:solidFill>
              </a:rPr>
              <a:t>Critères de GSE</a:t>
            </a:r>
          </a:p>
        </p:txBody>
      </p:sp>
      <p:pic>
        <p:nvPicPr>
          <p:cNvPr id="6" name="Image 5"/>
          <p:cNvPicPr>
            <a:picLocks noChangeAspect="1"/>
          </p:cNvPicPr>
          <p:nvPr/>
        </p:nvPicPr>
        <p:blipFill>
          <a:blip r:embed="rId3"/>
          <a:stretch>
            <a:fillRect/>
          </a:stretch>
        </p:blipFill>
        <p:spPr>
          <a:xfrm>
            <a:off x="-36512" y="1340768"/>
            <a:ext cx="4447619" cy="4495238"/>
          </a:xfrm>
          <a:prstGeom prst="rect">
            <a:avLst/>
          </a:prstGeom>
        </p:spPr>
      </p:pic>
      <p:pic>
        <p:nvPicPr>
          <p:cNvPr id="7" name="Image 6"/>
          <p:cNvPicPr>
            <a:picLocks noChangeAspect="1"/>
          </p:cNvPicPr>
          <p:nvPr/>
        </p:nvPicPr>
        <p:blipFill rotWithShape="1">
          <a:blip r:embed="rId4"/>
          <a:srcRect l="2964" r="2213"/>
          <a:stretch/>
        </p:blipFill>
        <p:spPr>
          <a:xfrm>
            <a:off x="4355976" y="2370651"/>
            <a:ext cx="4716017" cy="3079278"/>
          </a:xfrm>
          <a:prstGeom prst="rect">
            <a:avLst/>
          </a:prstGeom>
        </p:spPr>
      </p:pic>
      <p:pic>
        <p:nvPicPr>
          <p:cNvPr id="8"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753" y="116632"/>
            <a:ext cx="1708026" cy="171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923794"/>
            <a:ext cx="2575348" cy="9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necteur droit 11"/>
          <p:cNvCxnSpPr/>
          <p:nvPr/>
        </p:nvCxnSpPr>
        <p:spPr>
          <a:xfrm>
            <a:off x="3707904" y="620688"/>
            <a:ext cx="322342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3" name="Flèche droite 12"/>
          <p:cNvSpPr/>
          <p:nvPr/>
        </p:nvSpPr>
        <p:spPr>
          <a:xfrm>
            <a:off x="6677559" y="433131"/>
            <a:ext cx="376980" cy="375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7133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18</a:t>
            </a:fld>
            <a:endParaRPr lang="de-CH" dirty="0"/>
          </a:p>
        </p:txBody>
      </p:sp>
      <p:sp>
        <p:nvSpPr>
          <p:cNvPr id="6" name="Rectangle 2"/>
          <p:cNvSpPr>
            <a:spLocks noGrp="1" noChangeArrowheads="1"/>
          </p:cNvSpPr>
          <p:nvPr>
            <p:ph type="title"/>
          </p:nvPr>
        </p:nvSpPr>
        <p:spPr>
          <a:xfrm>
            <a:off x="327025" y="160297"/>
            <a:ext cx="7624763" cy="506413"/>
          </a:xfrm>
        </p:spPr>
        <p:txBody>
          <a:bodyPr/>
          <a:lstStyle/>
          <a:p>
            <a:r>
              <a:rPr lang="de-CH" altLang="fr-FR" dirty="0">
                <a:solidFill>
                  <a:srgbClr val="E50430"/>
                </a:solidFill>
              </a:rPr>
              <a:t>Auto-</a:t>
            </a:r>
            <a:r>
              <a:rPr lang="de-CH" altLang="fr-FR" dirty="0" err="1">
                <a:solidFill>
                  <a:srgbClr val="E50430"/>
                </a:solidFill>
              </a:rPr>
              <a:t>évaluation</a:t>
            </a:r>
            <a:r>
              <a:rPr lang="de-CH" altLang="fr-FR" dirty="0">
                <a:solidFill>
                  <a:srgbClr val="E50430"/>
                </a:solidFill>
              </a:rPr>
              <a:t> en </a:t>
            </a:r>
            <a:r>
              <a:rPr lang="de-CH" altLang="fr-FR" dirty="0" err="1">
                <a:solidFill>
                  <a:srgbClr val="E50430"/>
                </a:solidFill>
              </a:rPr>
              <a:t>ligne</a:t>
            </a:r>
            <a:r>
              <a:rPr lang="de-CH" altLang="fr-FR" dirty="0">
                <a:solidFill>
                  <a:srgbClr val="E50430"/>
                </a:solidFill>
              </a:rPr>
              <a:t> </a:t>
            </a:r>
            <a:r>
              <a:rPr lang="de-CH" altLang="fr-FR" dirty="0" err="1">
                <a:solidFill>
                  <a:srgbClr val="E50430"/>
                </a:solidFill>
              </a:rPr>
              <a:t>pour</a:t>
            </a:r>
            <a:r>
              <a:rPr lang="de-CH" altLang="fr-FR" dirty="0">
                <a:solidFill>
                  <a:srgbClr val="E50430"/>
                </a:solidFill>
              </a:rPr>
              <a:t> </a:t>
            </a:r>
            <a:r>
              <a:rPr lang="de-CH" altLang="fr-FR" dirty="0" err="1">
                <a:solidFill>
                  <a:srgbClr val="E50430"/>
                </a:solidFill>
              </a:rPr>
              <a:t>vérifier</a:t>
            </a:r>
            <a:r>
              <a:rPr lang="de-CH" altLang="fr-FR" dirty="0">
                <a:solidFill>
                  <a:srgbClr val="E50430"/>
                </a:solidFill>
              </a:rPr>
              <a:t> la </a:t>
            </a:r>
            <a:r>
              <a:rPr lang="de-CH" altLang="fr-FR" dirty="0" err="1">
                <a:solidFill>
                  <a:srgbClr val="E50430"/>
                </a:solidFill>
              </a:rPr>
              <a:t>maturité</a:t>
            </a:r>
            <a:r>
              <a:rPr lang="de-CH" altLang="fr-FR" dirty="0">
                <a:solidFill>
                  <a:srgbClr val="E50430"/>
                </a:solidFill>
              </a:rPr>
              <a:t> de </a:t>
            </a:r>
            <a:r>
              <a:rPr lang="de-CH" altLang="fr-FR" dirty="0" err="1">
                <a:solidFill>
                  <a:srgbClr val="E50430"/>
                </a:solidFill>
              </a:rPr>
              <a:t>l’organisation</a:t>
            </a:r>
            <a:br>
              <a:rPr lang="de-CH" altLang="fr-FR" dirty="0">
                <a:solidFill>
                  <a:srgbClr val="E50430"/>
                </a:solidFill>
              </a:rPr>
            </a:br>
            <a:endParaRPr lang="de-CH" altLang="fr-FR" dirty="0">
              <a:solidFill>
                <a:srgbClr val="E50430"/>
              </a:solidFill>
            </a:endParaRPr>
          </a:p>
        </p:txBody>
      </p:sp>
      <p:sp>
        <p:nvSpPr>
          <p:cNvPr id="7" name="Text Box 243"/>
          <p:cNvSpPr txBox="1">
            <a:spLocks noChangeArrowheads="1"/>
          </p:cNvSpPr>
          <p:nvPr/>
        </p:nvSpPr>
        <p:spPr bwMode="auto">
          <a:xfrm>
            <a:off x="7202860" y="6061305"/>
            <a:ext cx="28273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50000"/>
              </a:spcBef>
              <a:buClrTx/>
            </a:pPr>
            <a:r>
              <a:rPr lang="de-CH" altLang="fr-FR" sz="1050">
                <a:latin typeface="+mj-lt"/>
              </a:rPr>
              <a:t>Source : Promotion Santé Suisse</a:t>
            </a:r>
            <a:endParaRPr lang="de-DE" altLang="fr-FR" sz="1050">
              <a:latin typeface="+mj-lt"/>
            </a:endParaRPr>
          </a:p>
        </p:txBody>
      </p:sp>
      <p:sp>
        <p:nvSpPr>
          <p:cNvPr id="8" name="Line 8"/>
          <p:cNvSpPr>
            <a:spLocks noChangeShapeType="1"/>
          </p:cNvSpPr>
          <p:nvPr/>
        </p:nvSpPr>
        <p:spPr bwMode="auto">
          <a:xfrm>
            <a:off x="4480198" y="3506688"/>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9" name="Line 9"/>
          <p:cNvSpPr>
            <a:spLocks noChangeShapeType="1"/>
          </p:cNvSpPr>
          <p:nvPr/>
        </p:nvSpPr>
        <p:spPr bwMode="auto">
          <a:xfrm>
            <a:off x="4480198" y="3144738"/>
            <a:ext cx="338137"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0" name="Line 10"/>
          <p:cNvSpPr>
            <a:spLocks noChangeShapeType="1"/>
          </p:cNvSpPr>
          <p:nvPr/>
        </p:nvSpPr>
        <p:spPr bwMode="auto">
          <a:xfrm>
            <a:off x="4480198" y="2782788"/>
            <a:ext cx="676275" cy="361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1" name="Line 11"/>
          <p:cNvSpPr>
            <a:spLocks noChangeShapeType="1"/>
          </p:cNvSpPr>
          <p:nvPr/>
        </p:nvSpPr>
        <p:spPr bwMode="auto">
          <a:xfrm>
            <a:off x="4480198" y="2419251"/>
            <a:ext cx="1025525" cy="544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2" name="Line 12"/>
          <p:cNvSpPr>
            <a:spLocks noChangeShapeType="1"/>
          </p:cNvSpPr>
          <p:nvPr/>
        </p:nvSpPr>
        <p:spPr bwMode="auto">
          <a:xfrm>
            <a:off x="4480198" y="2057301"/>
            <a:ext cx="1363662" cy="7254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3" name="Line 13"/>
          <p:cNvSpPr>
            <a:spLocks noChangeShapeType="1"/>
          </p:cNvSpPr>
          <p:nvPr/>
        </p:nvSpPr>
        <p:spPr bwMode="auto">
          <a:xfrm>
            <a:off x="4480198" y="1693763"/>
            <a:ext cx="1701800" cy="906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4" name="Line 14"/>
          <p:cNvSpPr>
            <a:spLocks noChangeShapeType="1"/>
          </p:cNvSpPr>
          <p:nvPr/>
        </p:nvSpPr>
        <p:spPr bwMode="auto">
          <a:xfrm>
            <a:off x="4480198" y="3506688"/>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5" name="Line 15"/>
          <p:cNvSpPr>
            <a:spLocks noChangeShapeType="1"/>
          </p:cNvSpPr>
          <p:nvPr/>
        </p:nvSpPr>
        <p:spPr bwMode="auto">
          <a:xfrm>
            <a:off x="4818335" y="3325713"/>
            <a:ext cx="0" cy="363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6" name="Line 16"/>
          <p:cNvSpPr>
            <a:spLocks noChangeShapeType="1"/>
          </p:cNvSpPr>
          <p:nvPr/>
        </p:nvSpPr>
        <p:spPr bwMode="auto">
          <a:xfrm>
            <a:off x="5156473" y="3144738"/>
            <a:ext cx="0" cy="725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7" name="Line 17"/>
          <p:cNvSpPr>
            <a:spLocks noChangeShapeType="1"/>
          </p:cNvSpPr>
          <p:nvPr/>
        </p:nvSpPr>
        <p:spPr bwMode="auto">
          <a:xfrm>
            <a:off x="5505723" y="2963763"/>
            <a:ext cx="0" cy="10874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8" name="Line 18"/>
          <p:cNvSpPr>
            <a:spLocks noChangeShapeType="1"/>
          </p:cNvSpPr>
          <p:nvPr/>
        </p:nvSpPr>
        <p:spPr bwMode="auto">
          <a:xfrm>
            <a:off x="5843860" y="2782788"/>
            <a:ext cx="0" cy="14493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19" name="Line 19"/>
          <p:cNvSpPr>
            <a:spLocks noChangeShapeType="1"/>
          </p:cNvSpPr>
          <p:nvPr/>
        </p:nvSpPr>
        <p:spPr bwMode="auto">
          <a:xfrm>
            <a:off x="6181998" y="2600226"/>
            <a:ext cx="0" cy="1812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0" name="Line 20"/>
          <p:cNvSpPr>
            <a:spLocks noChangeShapeType="1"/>
          </p:cNvSpPr>
          <p:nvPr/>
        </p:nvSpPr>
        <p:spPr bwMode="auto">
          <a:xfrm>
            <a:off x="4480198" y="3506688"/>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1" name="Line 21"/>
          <p:cNvSpPr>
            <a:spLocks noChangeShapeType="1"/>
          </p:cNvSpPr>
          <p:nvPr/>
        </p:nvSpPr>
        <p:spPr bwMode="auto">
          <a:xfrm flipH="1">
            <a:off x="4480198" y="3689251"/>
            <a:ext cx="338137"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2" name="Line 22"/>
          <p:cNvSpPr>
            <a:spLocks noChangeShapeType="1"/>
          </p:cNvSpPr>
          <p:nvPr/>
        </p:nvSpPr>
        <p:spPr bwMode="auto">
          <a:xfrm flipH="1">
            <a:off x="4480198" y="3870226"/>
            <a:ext cx="676275" cy="361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3" name="Line 23"/>
          <p:cNvSpPr>
            <a:spLocks noChangeShapeType="1"/>
          </p:cNvSpPr>
          <p:nvPr/>
        </p:nvSpPr>
        <p:spPr bwMode="auto">
          <a:xfrm flipH="1">
            <a:off x="4480198" y="4051201"/>
            <a:ext cx="1025525" cy="544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4" name="Line 24"/>
          <p:cNvSpPr>
            <a:spLocks noChangeShapeType="1"/>
          </p:cNvSpPr>
          <p:nvPr/>
        </p:nvSpPr>
        <p:spPr bwMode="auto">
          <a:xfrm flipH="1">
            <a:off x="4480198" y="4232176"/>
            <a:ext cx="1363662" cy="7254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5" name="Line 25"/>
          <p:cNvSpPr>
            <a:spLocks noChangeShapeType="1"/>
          </p:cNvSpPr>
          <p:nvPr/>
        </p:nvSpPr>
        <p:spPr bwMode="auto">
          <a:xfrm flipH="1">
            <a:off x="4480198" y="4413151"/>
            <a:ext cx="1701800" cy="908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6" name="Line 26"/>
          <p:cNvSpPr>
            <a:spLocks noChangeShapeType="1"/>
          </p:cNvSpPr>
          <p:nvPr/>
        </p:nvSpPr>
        <p:spPr bwMode="auto">
          <a:xfrm>
            <a:off x="4480198" y="3506688"/>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7" name="Line 27"/>
          <p:cNvSpPr>
            <a:spLocks noChangeShapeType="1"/>
          </p:cNvSpPr>
          <p:nvPr/>
        </p:nvSpPr>
        <p:spPr bwMode="auto">
          <a:xfrm flipH="1" flipV="1">
            <a:off x="4142060" y="3689251"/>
            <a:ext cx="338138"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8" name="Line 28"/>
          <p:cNvSpPr>
            <a:spLocks noChangeShapeType="1"/>
          </p:cNvSpPr>
          <p:nvPr/>
        </p:nvSpPr>
        <p:spPr bwMode="auto">
          <a:xfrm flipH="1" flipV="1">
            <a:off x="3803923" y="3870226"/>
            <a:ext cx="676275" cy="361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29" name="Line 29"/>
          <p:cNvSpPr>
            <a:spLocks noChangeShapeType="1"/>
          </p:cNvSpPr>
          <p:nvPr/>
        </p:nvSpPr>
        <p:spPr bwMode="auto">
          <a:xfrm flipH="1" flipV="1">
            <a:off x="3454673" y="4051201"/>
            <a:ext cx="1025525" cy="544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0" name="Line 30"/>
          <p:cNvSpPr>
            <a:spLocks noChangeShapeType="1"/>
          </p:cNvSpPr>
          <p:nvPr/>
        </p:nvSpPr>
        <p:spPr bwMode="auto">
          <a:xfrm flipH="1" flipV="1">
            <a:off x="3116535" y="4232176"/>
            <a:ext cx="1363663" cy="7254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1" name="Line 31"/>
          <p:cNvSpPr>
            <a:spLocks noChangeShapeType="1"/>
          </p:cNvSpPr>
          <p:nvPr/>
        </p:nvSpPr>
        <p:spPr bwMode="auto">
          <a:xfrm flipH="1" flipV="1">
            <a:off x="2778398" y="4413151"/>
            <a:ext cx="1701800" cy="908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2" name="Line 32"/>
          <p:cNvSpPr>
            <a:spLocks noChangeShapeType="1"/>
          </p:cNvSpPr>
          <p:nvPr/>
        </p:nvSpPr>
        <p:spPr bwMode="auto">
          <a:xfrm>
            <a:off x="4480198" y="3506688"/>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3" name="Line 33"/>
          <p:cNvSpPr>
            <a:spLocks noChangeShapeType="1"/>
          </p:cNvSpPr>
          <p:nvPr/>
        </p:nvSpPr>
        <p:spPr bwMode="auto">
          <a:xfrm flipV="1">
            <a:off x="4142060" y="3325713"/>
            <a:ext cx="0" cy="363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4" name="Line 34"/>
          <p:cNvSpPr>
            <a:spLocks noChangeShapeType="1"/>
          </p:cNvSpPr>
          <p:nvPr/>
        </p:nvSpPr>
        <p:spPr bwMode="auto">
          <a:xfrm flipV="1">
            <a:off x="3803923" y="3144738"/>
            <a:ext cx="0" cy="725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5" name="Line 35"/>
          <p:cNvSpPr>
            <a:spLocks noChangeShapeType="1"/>
          </p:cNvSpPr>
          <p:nvPr/>
        </p:nvSpPr>
        <p:spPr bwMode="auto">
          <a:xfrm flipV="1">
            <a:off x="3454673" y="2963763"/>
            <a:ext cx="0" cy="10874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6" name="Line 36"/>
          <p:cNvSpPr>
            <a:spLocks noChangeShapeType="1"/>
          </p:cNvSpPr>
          <p:nvPr/>
        </p:nvSpPr>
        <p:spPr bwMode="auto">
          <a:xfrm flipV="1">
            <a:off x="3116535" y="2782788"/>
            <a:ext cx="0" cy="14493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7" name="Line 37"/>
          <p:cNvSpPr>
            <a:spLocks noChangeShapeType="1"/>
          </p:cNvSpPr>
          <p:nvPr/>
        </p:nvSpPr>
        <p:spPr bwMode="auto">
          <a:xfrm flipV="1">
            <a:off x="2778398" y="2600226"/>
            <a:ext cx="0" cy="1812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8" name="Line 38"/>
          <p:cNvSpPr>
            <a:spLocks noChangeShapeType="1"/>
          </p:cNvSpPr>
          <p:nvPr/>
        </p:nvSpPr>
        <p:spPr bwMode="auto">
          <a:xfrm>
            <a:off x="4480198" y="3506688"/>
            <a:ext cx="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39" name="Line 39"/>
          <p:cNvSpPr>
            <a:spLocks noChangeShapeType="1"/>
          </p:cNvSpPr>
          <p:nvPr/>
        </p:nvSpPr>
        <p:spPr bwMode="auto">
          <a:xfrm flipV="1">
            <a:off x="4142060" y="3144738"/>
            <a:ext cx="338138"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0" name="Line 40"/>
          <p:cNvSpPr>
            <a:spLocks noChangeShapeType="1"/>
          </p:cNvSpPr>
          <p:nvPr/>
        </p:nvSpPr>
        <p:spPr bwMode="auto">
          <a:xfrm flipV="1">
            <a:off x="3803923" y="2782788"/>
            <a:ext cx="676275" cy="361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1" name="Line 41"/>
          <p:cNvSpPr>
            <a:spLocks noChangeShapeType="1"/>
          </p:cNvSpPr>
          <p:nvPr/>
        </p:nvSpPr>
        <p:spPr bwMode="auto">
          <a:xfrm flipV="1">
            <a:off x="3454673" y="2419251"/>
            <a:ext cx="1025525" cy="544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2" name="Line 42"/>
          <p:cNvSpPr>
            <a:spLocks noChangeShapeType="1"/>
          </p:cNvSpPr>
          <p:nvPr/>
        </p:nvSpPr>
        <p:spPr bwMode="auto">
          <a:xfrm flipV="1">
            <a:off x="3116535" y="2057301"/>
            <a:ext cx="1363663" cy="7254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3" name="Line 43"/>
          <p:cNvSpPr>
            <a:spLocks noChangeShapeType="1"/>
          </p:cNvSpPr>
          <p:nvPr/>
        </p:nvSpPr>
        <p:spPr bwMode="auto">
          <a:xfrm flipV="1">
            <a:off x="2778398" y="1693763"/>
            <a:ext cx="1701800" cy="906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4" name="Line 44"/>
          <p:cNvSpPr>
            <a:spLocks noChangeShapeType="1"/>
          </p:cNvSpPr>
          <p:nvPr/>
        </p:nvSpPr>
        <p:spPr bwMode="auto">
          <a:xfrm flipV="1">
            <a:off x="4480198" y="1693763"/>
            <a:ext cx="0" cy="1812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5" name="Line 45"/>
          <p:cNvSpPr>
            <a:spLocks noChangeShapeType="1"/>
          </p:cNvSpPr>
          <p:nvPr/>
        </p:nvSpPr>
        <p:spPr bwMode="auto">
          <a:xfrm flipV="1">
            <a:off x="4480198" y="2600226"/>
            <a:ext cx="1701800" cy="906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6" name="Line 46"/>
          <p:cNvSpPr>
            <a:spLocks noChangeShapeType="1"/>
          </p:cNvSpPr>
          <p:nvPr/>
        </p:nvSpPr>
        <p:spPr bwMode="auto">
          <a:xfrm>
            <a:off x="4480198" y="3506688"/>
            <a:ext cx="1701800" cy="906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7" name="Line 47"/>
          <p:cNvSpPr>
            <a:spLocks noChangeShapeType="1"/>
          </p:cNvSpPr>
          <p:nvPr/>
        </p:nvSpPr>
        <p:spPr bwMode="auto">
          <a:xfrm>
            <a:off x="4480198" y="3506688"/>
            <a:ext cx="0" cy="18145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8" name="Line 48"/>
          <p:cNvSpPr>
            <a:spLocks noChangeShapeType="1"/>
          </p:cNvSpPr>
          <p:nvPr/>
        </p:nvSpPr>
        <p:spPr bwMode="auto">
          <a:xfrm flipH="1">
            <a:off x="2778398" y="3506688"/>
            <a:ext cx="1701800" cy="906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49" name="Line 49"/>
          <p:cNvSpPr>
            <a:spLocks noChangeShapeType="1"/>
          </p:cNvSpPr>
          <p:nvPr/>
        </p:nvSpPr>
        <p:spPr bwMode="auto">
          <a:xfrm flipH="1" flipV="1">
            <a:off x="2778398" y="2600226"/>
            <a:ext cx="1701800" cy="906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0" name="Line 50"/>
          <p:cNvSpPr>
            <a:spLocks noChangeShapeType="1"/>
          </p:cNvSpPr>
          <p:nvPr/>
        </p:nvSpPr>
        <p:spPr bwMode="auto">
          <a:xfrm>
            <a:off x="4480198" y="2782788"/>
            <a:ext cx="895350" cy="241300"/>
          </a:xfrm>
          <a:prstGeom prst="line">
            <a:avLst/>
          </a:prstGeom>
          <a:noFill/>
          <a:ln w="22225">
            <a:solidFill>
              <a:srgbClr val="E5043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1" name="Line 51"/>
          <p:cNvSpPr>
            <a:spLocks noChangeShapeType="1"/>
          </p:cNvSpPr>
          <p:nvPr/>
        </p:nvSpPr>
        <p:spPr bwMode="auto">
          <a:xfrm flipH="1">
            <a:off x="5156473" y="3024088"/>
            <a:ext cx="219075" cy="846138"/>
          </a:xfrm>
          <a:prstGeom prst="line">
            <a:avLst/>
          </a:prstGeom>
          <a:noFill/>
          <a:ln w="22225">
            <a:solidFill>
              <a:srgbClr val="E5043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2" name="Line 52"/>
          <p:cNvSpPr>
            <a:spLocks noChangeShapeType="1"/>
          </p:cNvSpPr>
          <p:nvPr/>
        </p:nvSpPr>
        <p:spPr bwMode="auto">
          <a:xfrm flipH="1">
            <a:off x="4480198" y="3870226"/>
            <a:ext cx="676275" cy="966787"/>
          </a:xfrm>
          <a:prstGeom prst="line">
            <a:avLst/>
          </a:prstGeom>
          <a:noFill/>
          <a:ln w="22225">
            <a:solidFill>
              <a:srgbClr val="E5043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3" name="Line 53"/>
          <p:cNvSpPr>
            <a:spLocks noChangeShapeType="1"/>
          </p:cNvSpPr>
          <p:nvPr/>
        </p:nvSpPr>
        <p:spPr bwMode="auto">
          <a:xfrm flipH="1" flipV="1">
            <a:off x="3683273" y="3930551"/>
            <a:ext cx="796925" cy="906462"/>
          </a:xfrm>
          <a:prstGeom prst="line">
            <a:avLst/>
          </a:prstGeom>
          <a:noFill/>
          <a:ln w="22225">
            <a:solidFill>
              <a:srgbClr val="E5043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4" name="Line 54"/>
          <p:cNvSpPr>
            <a:spLocks noChangeShapeType="1"/>
          </p:cNvSpPr>
          <p:nvPr/>
        </p:nvSpPr>
        <p:spPr bwMode="auto">
          <a:xfrm flipV="1">
            <a:off x="3683273" y="3235226"/>
            <a:ext cx="284162" cy="695325"/>
          </a:xfrm>
          <a:prstGeom prst="line">
            <a:avLst/>
          </a:prstGeom>
          <a:noFill/>
          <a:ln w="22225">
            <a:solidFill>
              <a:srgbClr val="E5043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5" name="Line 55"/>
          <p:cNvSpPr>
            <a:spLocks noChangeShapeType="1"/>
          </p:cNvSpPr>
          <p:nvPr/>
        </p:nvSpPr>
        <p:spPr bwMode="auto">
          <a:xfrm flipV="1">
            <a:off x="3967435" y="2782788"/>
            <a:ext cx="512763" cy="452438"/>
          </a:xfrm>
          <a:prstGeom prst="line">
            <a:avLst/>
          </a:prstGeom>
          <a:noFill/>
          <a:ln w="22225">
            <a:solidFill>
              <a:srgbClr val="E50430"/>
            </a:solidFill>
            <a:round/>
            <a:headEnd/>
            <a:tailEnd/>
          </a:ln>
          <a:extLst>
            <a:ext uri="{909E8E84-426E-40DD-AFC4-6F175D3DCCD1}">
              <a14:hiddenFill xmlns:a14="http://schemas.microsoft.com/office/drawing/2010/main">
                <a:noFill/>
              </a14:hiddenFill>
            </a:ext>
          </a:extLst>
        </p:spPr>
        <p:txBody>
          <a:bodyPr/>
          <a:lstStyle/>
          <a:p>
            <a:endParaRPr lang="fr-CH" sz="2000">
              <a:latin typeface="+mj-lt"/>
            </a:endParaRPr>
          </a:p>
        </p:txBody>
      </p:sp>
      <p:sp>
        <p:nvSpPr>
          <p:cNvPr id="56" name="Freeform 56"/>
          <p:cNvSpPr>
            <a:spLocks/>
          </p:cNvSpPr>
          <p:nvPr/>
        </p:nvSpPr>
        <p:spPr bwMode="auto">
          <a:xfrm>
            <a:off x="4426223" y="2731988"/>
            <a:ext cx="107950" cy="100013"/>
          </a:xfrm>
          <a:custGeom>
            <a:avLst/>
            <a:gdLst>
              <a:gd name="T0" fmla="*/ 2147483646 w 68"/>
              <a:gd name="T1" fmla="*/ 0 h 63"/>
              <a:gd name="T2" fmla="*/ 2147483646 w 68"/>
              <a:gd name="T3" fmla="*/ 2147483646 h 63"/>
              <a:gd name="T4" fmla="*/ 2147483646 w 68"/>
              <a:gd name="T5" fmla="*/ 2147483646 h 63"/>
              <a:gd name="T6" fmla="*/ 0 w 68"/>
              <a:gd name="T7" fmla="*/ 2147483646 h 63"/>
              <a:gd name="T8" fmla="*/ 2147483646 w 68"/>
              <a:gd name="T9" fmla="*/ 0 h 63"/>
              <a:gd name="T10" fmla="*/ 0 60000 65536"/>
              <a:gd name="T11" fmla="*/ 0 60000 65536"/>
              <a:gd name="T12" fmla="*/ 0 60000 65536"/>
              <a:gd name="T13" fmla="*/ 0 60000 65536"/>
              <a:gd name="T14" fmla="*/ 0 60000 65536"/>
              <a:gd name="T15" fmla="*/ 0 w 68"/>
              <a:gd name="T16" fmla="*/ 0 h 63"/>
              <a:gd name="T17" fmla="*/ 68 w 68"/>
              <a:gd name="T18" fmla="*/ 63 h 63"/>
            </a:gdLst>
            <a:ahLst/>
            <a:cxnLst>
              <a:cxn ang="T10">
                <a:pos x="T0" y="T1"/>
              </a:cxn>
              <a:cxn ang="T11">
                <a:pos x="T2" y="T3"/>
              </a:cxn>
              <a:cxn ang="T12">
                <a:pos x="T4" y="T5"/>
              </a:cxn>
              <a:cxn ang="T13">
                <a:pos x="T6" y="T7"/>
              </a:cxn>
              <a:cxn ang="T14">
                <a:pos x="T8" y="T9"/>
              </a:cxn>
            </a:cxnLst>
            <a:rect l="T15" t="T16" r="T17" b="T18"/>
            <a:pathLst>
              <a:path w="68" h="63">
                <a:moveTo>
                  <a:pt x="34" y="0"/>
                </a:moveTo>
                <a:lnTo>
                  <a:pt x="68" y="32"/>
                </a:lnTo>
                <a:lnTo>
                  <a:pt x="34" y="63"/>
                </a:lnTo>
                <a:lnTo>
                  <a:pt x="0" y="32"/>
                </a:lnTo>
                <a:lnTo>
                  <a:pt x="34" y="0"/>
                </a:lnTo>
                <a:close/>
              </a:path>
            </a:pathLst>
          </a:custGeom>
          <a:solidFill>
            <a:srgbClr val="FFFF00"/>
          </a:solidFill>
          <a:ln w="11113">
            <a:solidFill>
              <a:srgbClr val="E50430"/>
            </a:solidFill>
            <a:prstDash val="solid"/>
            <a:round/>
            <a:headEnd/>
            <a:tailEnd/>
          </a:ln>
        </p:spPr>
        <p:txBody>
          <a:bodyPr/>
          <a:lstStyle/>
          <a:p>
            <a:endParaRPr lang="fr-CH" sz="2000">
              <a:latin typeface="+mj-lt"/>
            </a:endParaRPr>
          </a:p>
        </p:txBody>
      </p:sp>
      <p:sp>
        <p:nvSpPr>
          <p:cNvPr id="57" name="Freeform 57"/>
          <p:cNvSpPr>
            <a:spLocks/>
          </p:cNvSpPr>
          <p:nvPr/>
        </p:nvSpPr>
        <p:spPr bwMode="auto">
          <a:xfrm>
            <a:off x="5319985" y="2973288"/>
            <a:ext cx="109538" cy="101600"/>
          </a:xfrm>
          <a:custGeom>
            <a:avLst/>
            <a:gdLst>
              <a:gd name="T0" fmla="*/ 2147483646 w 69"/>
              <a:gd name="T1" fmla="*/ 0 h 64"/>
              <a:gd name="T2" fmla="*/ 2147483646 w 69"/>
              <a:gd name="T3" fmla="*/ 2147483646 h 64"/>
              <a:gd name="T4" fmla="*/ 2147483646 w 69"/>
              <a:gd name="T5" fmla="*/ 2147483646 h 64"/>
              <a:gd name="T6" fmla="*/ 0 w 69"/>
              <a:gd name="T7" fmla="*/ 2147483646 h 64"/>
              <a:gd name="T8" fmla="*/ 2147483646 w 69"/>
              <a:gd name="T9" fmla="*/ 0 h 64"/>
              <a:gd name="T10" fmla="*/ 0 60000 65536"/>
              <a:gd name="T11" fmla="*/ 0 60000 65536"/>
              <a:gd name="T12" fmla="*/ 0 60000 65536"/>
              <a:gd name="T13" fmla="*/ 0 60000 65536"/>
              <a:gd name="T14" fmla="*/ 0 60000 65536"/>
              <a:gd name="T15" fmla="*/ 0 w 69"/>
              <a:gd name="T16" fmla="*/ 0 h 64"/>
              <a:gd name="T17" fmla="*/ 69 w 69"/>
              <a:gd name="T18" fmla="*/ 64 h 64"/>
            </a:gdLst>
            <a:ahLst/>
            <a:cxnLst>
              <a:cxn ang="T10">
                <a:pos x="T0" y="T1"/>
              </a:cxn>
              <a:cxn ang="T11">
                <a:pos x="T2" y="T3"/>
              </a:cxn>
              <a:cxn ang="T12">
                <a:pos x="T4" y="T5"/>
              </a:cxn>
              <a:cxn ang="T13">
                <a:pos x="T6" y="T7"/>
              </a:cxn>
              <a:cxn ang="T14">
                <a:pos x="T8" y="T9"/>
              </a:cxn>
            </a:cxnLst>
            <a:rect l="T15" t="T16" r="T17" b="T18"/>
            <a:pathLst>
              <a:path w="69" h="64">
                <a:moveTo>
                  <a:pt x="35" y="0"/>
                </a:moveTo>
                <a:lnTo>
                  <a:pt x="69" y="32"/>
                </a:lnTo>
                <a:lnTo>
                  <a:pt x="35" y="64"/>
                </a:lnTo>
                <a:lnTo>
                  <a:pt x="0" y="32"/>
                </a:lnTo>
                <a:lnTo>
                  <a:pt x="35" y="0"/>
                </a:lnTo>
                <a:close/>
              </a:path>
            </a:pathLst>
          </a:custGeom>
          <a:solidFill>
            <a:srgbClr val="FFFF00"/>
          </a:solidFill>
          <a:ln w="11113">
            <a:solidFill>
              <a:srgbClr val="E50430"/>
            </a:solidFill>
            <a:prstDash val="solid"/>
            <a:round/>
            <a:headEnd/>
            <a:tailEnd/>
          </a:ln>
        </p:spPr>
        <p:txBody>
          <a:bodyPr/>
          <a:lstStyle/>
          <a:p>
            <a:endParaRPr lang="fr-CH" sz="2000">
              <a:latin typeface="+mj-lt"/>
            </a:endParaRPr>
          </a:p>
        </p:txBody>
      </p:sp>
      <p:sp>
        <p:nvSpPr>
          <p:cNvPr id="58" name="Freeform 58"/>
          <p:cNvSpPr>
            <a:spLocks/>
          </p:cNvSpPr>
          <p:nvPr/>
        </p:nvSpPr>
        <p:spPr bwMode="auto">
          <a:xfrm>
            <a:off x="5102498" y="3819426"/>
            <a:ext cx="109537" cy="101600"/>
          </a:xfrm>
          <a:custGeom>
            <a:avLst/>
            <a:gdLst>
              <a:gd name="T0" fmla="*/ 2147483646 w 69"/>
              <a:gd name="T1" fmla="*/ 0 h 64"/>
              <a:gd name="T2" fmla="*/ 2147483646 w 69"/>
              <a:gd name="T3" fmla="*/ 2147483646 h 64"/>
              <a:gd name="T4" fmla="*/ 2147483646 w 69"/>
              <a:gd name="T5" fmla="*/ 2147483646 h 64"/>
              <a:gd name="T6" fmla="*/ 0 w 69"/>
              <a:gd name="T7" fmla="*/ 2147483646 h 64"/>
              <a:gd name="T8" fmla="*/ 2147483646 w 69"/>
              <a:gd name="T9" fmla="*/ 0 h 64"/>
              <a:gd name="T10" fmla="*/ 0 60000 65536"/>
              <a:gd name="T11" fmla="*/ 0 60000 65536"/>
              <a:gd name="T12" fmla="*/ 0 60000 65536"/>
              <a:gd name="T13" fmla="*/ 0 60000 65536"/>
              <a:gd name="T14" fmla="*/ 0 60000 65536"/>
              <a:gd name="T15" fmla="*/ 0 w 69"/>
              <a:gd name="T16" fmla="*/ 0 h 64"/>
              <a:gd name="T17" fmla="*/ 69 w 69"/>
              <a:gd name="T18" fmla="*/ 64 h 64"/>
            </a:gdLst>
            <a:ahLst/>
            <a:cxnLst>
              <a:cxn ang="T10">
                <a:pos x="T0" y="T1"/>
              </a:cxn>
              <a:cxn ang="T11">
                <a:pos x="T2" y="T3"/>
              </a:cxn>
              <a:cxn ang="T12">
                <a:pos x="T4" y="T5"/>
              </a:cxn>
              <a:cxn ang="T13">
                <a:pos x="T6" y="T7"/>
              </a:cxn>
              <a:cxn ang="T14">
                <a:pos x="T8" y="T9"/>
              </a:cxn>
            </a:cxnLst>
            <a:rect l="T15" t="T16" r="T17" b="T18"/>
            <a:pathLst>
              <a:path w="69" h="64">
                <a:moveTo>
                  <a:pt x="34" y="0"/>
                </a:moveTo>
                <a:lnTo>
                  <a:pt x="69" y="32"/>
                </a:lnTo>
                <a:lnTo>
                  <a:pt x="34" y="64"/>
                </a:lnTo>
                <a:lnTo>
                  <a:pt x="0" y="32"/>
                </a:lnTo>
                <a:lnTo>
                  <a:pt x="34" y="0"/>
                </a:lnTo>
                <a:close/>
              </a:path>
            </a:pathLst>
          </a:custGeom>
          <a:solidFill>
            <a:srgbClr val="FFFF00"/>
          </a:solidFill>
          <a:ln w="11113">
            <a:solidFill>
              <a:srgbClr val="E50430"/>
            </a:solidFill>
            <a:prstDash val="solid"/>
            <a:round/>
            <a:headEnd/>
            <a:tailEnd/>
          </a:ln>
        </p:spPr>
        <p:txBody>
          <a:bodyPr/>
          <a:lstStyle/>
          <a:p>
            <a:endParaRPr lang="fr-CH" sz="2000">
              <a:latin typeface="+mj-lt"/>
            </a:endParaRPr>
          </a:p>
        </p:txBody>
      </p:sp>
      <p:sp>
        <p:nvSpPr>
          <p:cNvPr id="59" name="Freeform 59"/>
          <p:cNvSpPr>
            <a:spLocks/>
          </p:cNvSpPr>
          <p:nvPr/>
        </p:nvSpPr>
        <p:spPr bwMode="auto">
          <a:xfrm>
            <a:off x="4426223" y="4786213"/>
            <a:ext cx="107950" cy="101600"/>
          </a:xfrm>
          <a:custGeom>
            <a:avLst/>
            <a:gdLst>
              <a:gd name="T0" fmla="*/ 2147483646 w 68"/>
              <a:gd name="T1" fmla="*/ 0 h 64"/>
              <a:gd name="T2" fmla="*/ 2147483646 w 68"/>
              <a:gd name="T3" fmla="*/ 2147483646 h 64"/>
              <a:gd name="T4" fmla="*/ 2147483646 w 68"/>
              <a:gd name="T5" fmla="*/ 2147483646 h 64"/>
              <a:gd name="T6" fmla="*/ 0 w 68"/>
              <a:gd name="T7" fmla="*/ 2147483646 h 64"/>
              <a:gd name="T8" fmla="*/ 2147483646 w 68"/>
              <a:gd name="T9" fmla="*/ 0 h 64"/>
              <a:gd name="T10" fmla="*/ 0 60000 65536"/>
              <a:gd name="T11" fmla="*/ 0 60000 65536"/>
              <a:gd name="T12" fmla="*/ 0 60000 65536"/>
              <a:gd name="T13" fmla="*/ 0 60000 65536"/>
              <a:gd name="T14" fmla="*/ 0 60000 65536"/>
              <a:gd name="T15" fmla="*/ 0 w 68"/>
              <a:gd name="T16" fmla="*/ 0 h 64"/>
              <a:gd name="T17" fmla="*/ 68 w 68"/>
              <a:gd name="T18" fmla="*/ 64 h 64"/>
            </a:gdLst>
            <a:ahLst/>
            <a:cxnLst>
              <a:cxn ang="T10">
                <a:pos x="T0" y="T1"/>
              </a:cxn>
              <a:cxn ang="T11">
                <a:pos x="T2" y="T3"/>
              </a:cxn>
              <a:cxn ang="T12">
                <a:pos x="T4" y="T5"/>
              </a:cxn>
              <a:cxn ang="T13">
                <a:pos x="T6" y="T7"/>
              </a:cxn>
              <a:cxn ang="T14">
                <a:pos x="T8" y="T9"/>
              </a:cxn>
            </a:cxnLst>
            <a:rect l="T15" t="T16" r="T17" b="T18"/>
            <a:pathLst>
              <a:path w="68" h="64">
                <a:moveTo>
                  <a:pt x="34" y="0"/>
                </a:moveTo>
                <a:lnTo>
                  <a:pt x="68" y="32"/>
                </a:lnTo>
                <a:lnTo>
                  <a:pt x="34" y="64"/>
                </a:lnTo>
                <a:lnTo>
                  <a:pt x="0" y="32"/>
                </a:lnTo>
                <a:lnTo>
                  <a:pt x="34" y="0"/>
                </a:lnTo>
                <a:close/>
              </a:path>
            </a:pathLst>
          </a:custGeom>
          <a:solidFill>
            <a:srgbClr val="FFFF00"/>
          </a:solidFill>
          <a:ln w="11113">
            <a:solidFill>
              <a:srgbClr val="E50430"/>
            </a:solidFill>
            <a:prstDash val="solid"/>
            <a:round/>
            <a:headEnd/>
            <a:tailEnd/>
          </a:ln>
        </p:spPr>
        <p:txBody>
          <a:bodyPr/>
          <a:lstStyle/>
          <a:p>
            <a:endParaRPr lang="fr-CH" sz="2000">
              <a:latin typeface="+mj-lt"/>
            </a:endParaRPr>
          </a:p>
        </p:txBody>
      </p:sp>
      <p:sp>
        <p:nvSpPr>
          <p:cNvPr id="60" name="Freeform 60"/>
          <p:cNvSpPr>
            <a:spLocks/>
          </p:cNvSpPr>
          <p:nvPr/>
        </p:nvSpPr>
        <p:spPr bwMode="auto">
          <a:xfrm>
            <a:off x="3629298" y="3879751"/>
            <a:ext cx="109537" cy="101600"/>
          </a:xfrm>
          <a:custGeom>
            <a:avLst/>
            <a:gdLst>
              <a:gd name="T0" fmla="*/ 2147483646 w 69"/>
              <a:gd name="T1" fmla="*/ 0 h 64"/>
              <a:gd name="T2" fmla="*/ 2147483646 w 69"/>
              <a:gd name="T3" fmla="*/ 2147483646 h 64"/>
              <a:gd name="T4" fmla="*/ 2147483646 w 69"/>
              <a:gd name="T5" fmla="*/ 2147483646 h 64"/>
              <a:gd name="T6" fmla="*/ 0 w 69"/>
              <a:gd name="T7" fmla="*/ 2147483646 h 64"/>
              <a:gd name="T8" fmla="*/ 2147483646 w 69"/>
              <a:gd name="T9" fmla="*/ 0 h 64"/>
              <a:gd name="T10" fmla="*/ 0 60000 65536"/>
              <a:gd name="T11" fmla="*/ 0 60000 65536"/>
              <a:gd name="T12" fmla="*/ 0 60000 65536"/>
              <a:gd name="T13" fmla="*/ 0 60000 65536"/>
              <a:gd name="T14" fmla="*/ 0 60000 65536"/>
              <a:gd name="T15" fmla="*/ 0 w 69"/>
              <a:gd name="T16" fmla="*/ 0 h 64"/>
              <a:gd name="T17" fmla="*/ 69 w 69"/>
              <a:gd name="T18" fmla="*/ 64 h 64"/>
            </a:gdLst>
            <a:ahLst/>
            <a:cxnLst>
              <a:cxn ang="T10">
                <a:pos x="T0" y="T1"/>
              </a:cxn>
              <a:cxn ang="T11">
                <a:pos x="T2" y="T3"/>
              </a:cxn>
              <a:cxn ang="T12">
                <a:pos x="T4" y="T5"/>
              </a:cxn>
              <a:cxn ang="T13">
                <a:pos x="T6" y="T7"/>
              </a:cxn>
              <a:cxn ang="T14">
                <a:pos x="T8" y="T9"/>
              </a:cxn>
            </a:cxnLst>
            <a:rect l="T15" t="T16" r="T17" b="T18"/>
            <a:pathLst>
              <a:path w="69" h="64">
                <a:moveTo>
                  <a:pt x="34" y="0"/>
                </a:moveTo>
                <a:lnTo>
                  <a:pt x="69" y="32"/>
                </a:lnTo>
                <a:lnTo>
                  <a:pt x="34" y="64"/>
                </a:lnTo>
                <a:lnTo>
                  <a:pt x="0" y="32"/>
                </a:lnTo>
                <a:lnTo>
                  <a:pt x="34" y="0"/>
                </a:lnTo>
                <a:close/>
              </a:path>
            </a:pathLst>
          </a:custGeom>
          <a:solidFill>
            <a:srgbClr val="FFFF00"/>
          </a:solidFill>
          <a:ln w="11113">
            <a:solidFill>
              <a:srgbClr val="E50430"/>
            </a:solidFill>
            <a:prstDash val="solid"/>
            <a:round/>
            <a:headEnd/>
            <a:tailEnd/>
          </a:ln>
        </p:spPr>
        <p:txBody>
          <a:bodyPr/>
          <a:lstStyle/>
          <a:p>
            <a:endParaRPr lang="fr-CH" sz="2000">
              <a:latin typeface="+mj-lt"/>
            </a:endParaRPr>
          </a:p>
        </p:txBody>
      </p:sp>
      <p:sp>
        <p:nvSpPr>
          <p:cNvPr id="61" name="Freeform 61"/>
          <p:cNvSpPr>
            <a:spLocks/>
          </p:cNvSpPr>
          <p:nvPr/>
        </p:nvSpPr>
        <p:spPr bwMode="auto">
          <a:xfrm>
            <a:off x="3913460" y="3184426"/>
            <a:ext cx="107950" cy="101600"/>
          </a:xfrm>
          <a:custGeom>
            <a:avLst/>
            <a:gdLst>
              <a:gd name="T0" fmla="*/ 2147483646 w 68"/>
              <a:gd name="T1" fmla="*/ 0 h 64"/>
              <a:gd name="T2" fmla="*/ 2147483646 w 68"/>
              <a:gd name="T3" fmla="*/ 2147483646 h 64"/>
              <a:gd name="T4" fmla="*/ 2147483646 w 68"/>
              <a:gd name="T5" fmla="*/ 2147483646 h 64"/>
              <a:gd name="T6" fmla="*/ 0 w 68"/>
              <a:gd name="T7" fmla="*/ 2147483646 h 64"/>
              <a:gd name="T8" fmla="*/ 2147483646 w 68"/>
              <a:gd name="T9" fmla="*/ 0 h 64"/>
              <a:gd name="T10" fmla="*/ 0 60000 65536"/>
              <a:gd name="T11" fmla="*/ 0 60000 65536"/>
              <a:gd name="T12" fmla="*/ 0 60000 65536"/>
              <a:gd name="T13" fmla="*/ 0 60000 65536"/>
              <a:gd name="T14" fmla="*/ 0 60000 65536"/>
              <a:gd name="T15" fmla="*/ 0 w 68"/>
              <a:gd name="T16" fmla="*/ 0 h 64"/>
              <a:gd name="T17" fmla="*/ 68 w 68"/>
              <a:gd name="T18" fmla="*/ 64 h 64"/>
            </a:gdLst>
            <a:ahLst/>
            <a:cxnLst>
              <a:cxn ang="T10">
                <a:pos x="T0" y="T1"/>
              </a:cxn>
              <a:cxn ang="T11">
                <a:pos x="T2" y="T3"/>
              </a:cxn>
              <a:cxn ang="T12">
                <a:pos x="T4" y="T5"/>
              </a:cxn>
              <a:cxn ang="T13">
                <a:pos x="T6" y="T7"/>
              </a:cxn>
              <a:cxn ang="T14">
                <a:pos x="T8" y="T9"/>
              </a:cxn>
            </a:cxnLst>
            <a:rect l="T15" t="T16" r="T17" b="T18"/>
            <a:pathLst>
              <a:path w="68" h="64">
                <a:moveTo>
                  <a:pt x="34" y="0"/>
                </a:moveTo>
                <a:lnTo>
                  <a:pt x="68" y="32"/>
                </a:lnTo>
                <a:lnTo>
                  <a:pt x="34" y="64"/>
                </a:lnTo>
                <a:lnTo>
                  <a:pt x="0" y="32"/>
                </a:lnTo>
                <a:lnTo>
                  <a:pt x="34" y="0"/>
                </a:lnTo>
                <a:close/>
              </a:path>
            </a:pathLst>
          </a:custGeom>
          <a:solidFill>
            <a:srgbClr val="FFFF00"/>
          </a:solidFill>
          <a:ln w="11113">
            <a:solidFill>
              <a:srgbClr val="E50430"/>
            </a:solidFill>
            <a:prstDash val="solid"/>
            <a:round/>
            <a:headEnd/>
            <a:tailEnd/>
          </a:ln>
        </p:spPr>
        <p:txBody>
          <a:bodyPr/>
          <a:lstStyle/>
          <a:p>
            <a:endParaRPr lang="fr-CH" sz="2000">
              <a:latin typeface="+mj-lt"/>
            </a:endParaRPr>
          </a:p>
        </p:txBody>
      </p:sp>
      <p:sp>
        <p:nvSpPr>
          <p:cNvPr id="62" name="Rectangle 62"/>
          <p:cNvSpPr>
            <a:spLocks noChangeArrowheads="1"/>
          </p:cNvSpPr>
          <p:nvPr/>
        </p:nvSpPr>
        <p:spPr bwMode="auto">
          <a:xfrm>
            <a:off x="5386660" y="3890863"/>
            <a:ext cx="230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a:solidFill>
                  <a:srgbClr val="000000"/>
                </a:solidFill>
                <a:latin typeface="+mj-lt"/>
              </a:rPr>
              <a:t>2.0</a:t>
            </a:r>
            <a:endParaRPr lang="de-CH" altLang="fr-FR" sz="2000">
              <a:latin typeface="+mj-lt"/>
            </a:endParaRPr>
          </a:p>
        </p:txBody>
      </p:sp>
      <p:sp>
        <p:nvSpPr>
          <p:cNvPr id="63" name="Rectangle 63"/>
          <p:cNvSpPr>
            <a:spLocks noChangeArrowheads="1"/>
          </p:cNvSpPr>
          <p:nvPr/>
        </p:nvSpPr>
        <p:spPr bwMode="auto">
          <a:xfrm>
            <a:off x="3235598" y="3951188"/>
            <a:ext cx="230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a:solidFill>
                  <a:srgbClr val="000000"/>
                </a:solidFill>
                <a:latin typeface="+mj-lt"/>
              </a:rPr>
              <a:t>2.3</a:t>
            </a:r>
            <a:endParaRPr lang="de-CH" altLang="fr-FR" sz="2000">
              <a:latin typeface="+mj-lt"/>
            </a:endParaRPr>
          </a:p>
        </p:txBody>
      </p:sp>
      <p:sp>
        <p:nvSpPr>
          <p:cNvPr id="64" name="Rectangle 64"/>
          <p:cNvSpPr>
            <a:spLocks noChangeArrowheads="1"/>
          </p:cNvSpPr>
          <p:nvPr/>
        </p:nvSpPr>
        <p:spPr bwMode="auto">
          <a:xfrm>
            <a:off x="3519760" y="3033613"/>
            <a:ext cx="230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a:solidFill>
                  <a:srgbClr val="000000"/>
                </a:solidFill>
                <a:latin typeface="+mj-lt"/>
              </a:rPr>
              <a:t>1.5</a:t>
            </a:r>
            <a:endParaRPr lang="de-CH" altLang="fr-FR" sz="2000">
              <a:latin typeface="+mj-lt"/>
            </a:endParaRPr>
          </a:p>
        </p:txBody>
      </p:sp>
      <p:sp>
        <p:nvSpPr>
          <p:cNvPr id="65" name="Rectangle 65"/>
          <p:cNvSpPr>
            <a:spLocks noChangeArrowheads="1"/>
          </p:cNvSpPr>
          <p:nvPr/>
        </p:nvSpPr>
        <p:spPr bwMode="auto">
          <a:xfrm>
            <a:off x="4370660" y="2520851"/>
            <a:ext cx="230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a:solidFill>
                  <a:srgbClr val="000000"/>
                </a:solidFill>
                <a:latin typeface="+mj-lt"/>
              </a:rPr>
              <a:t>2.0</a:t>
            </a:r>
            <a:endParaRPr lang="de-CH" altLang="fr-FR" sz="2000">
              <a:latin typeface="+mj-lt"/>
            </a:endParaRPr>
          </a:p>
        </p:txBody>
      </p:sp>
      <p:sp>
        <p:nvSpPr>
          <p:cNvPr id="66" name="Rectangle 66"/>
          <p:cNvSpPr>
            <a:spLocks noChangeArrowheads="1"/>
          </p:cNvSpPr>
          <p:nvPr/>
        </p:nvSpPr>
        <p:spPr bwMode="auto">
          <a:xfrm>
            <a:off x="4873898" y="2993926"/>
            <a:ext cx="230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a:solidFill>
                  <a:srgbClr val="000000"/>
                </a:solidFill>
                <a:latin typeface="+mj-lt"/>
              </a:rPr>
              <a:t>2.6</a:t>
            </a:r>
            <a:endParaRPr lang="de-CH" altLang="fr-FR" sz="2000">
              <a:latin typeface="+mj-lt"/>
            </a:endParaRPr>
          </a:p>
        </p:txBody>
      </p:sp>
      <p:sp>
        <p:nvSpPr>
          <p:cNvPr id="67" name="Rectangle 67"/>
          <p:cNvSpPr>
            <a:spLocks noChangeArrowheads="1"/>
          </p:cNvSpPr>
          <p:nvPr/>
        </p:nvSpPr>
        <p:spPr bwMode="auto">
          <a:xfrm>
            <a:off x="4370660" y="4967188"/>
            <a:ext cx="230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a:solidFill>
                  <a:srgbClr val="000000"/>
                </a:solidFill>
                <a:latin typeface="+mj-lt"/>
              </a:rPr>
              <a:t>3.7</a:t>
            </a:r>
            <a:endParaRPr lang="de-CH" altLang="fr-FR" sz="2000">
              <a:latin typeface="+mj-lt"/>
            </a:endParaRPr>
          </a:p>
        </p:txBody>
      </p:sp>
      <p:sp>
        <p:nvSpPr>
          <p:cNvPr id="68" name="Rectangle 68"/>
          <p:cNvSpPr>
            <a:spLocks noChangeArrowheads="1"/>
          </p:cNvSpPr>
          <p:nvPr/>
        </p:nvSpPr>
        <p:spPr bwMode="auto">
          <a:xfrm>
            <a:off x="4273823" y="3427313"/>
            <a:ext cx="689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050">
                <a:solidFill>
                  <a:srgbClr val="000000"/>
                </a:solidFill>
                <a:latin typeface="+mj-lt"/>
              </a:rPr>
              <a:t>0</a:t>
            </a:r>
            <a:endParaRPr lang="de-CH" altLang="fr-FR" sz="2000">
              <a:latin typeface="+mj-lt"/>
            </a:endParaRPr>
          </a:p>
        </p:txBody>
      </p:sp>
      <p:sp>
        <p:nvSpPr>
          <p:cNvPr id="69" name="Rectangle 69"/>
          <p:cNvSpPr>
            <a:spLocks noChangeArrowheads="1"/>
          </p:cNvSpPr>
          <p:nvPr/>
        </p:nvSpPr>
        <p:spPr bwMode="auto">
          <a:xfrm>
            <a:off x="4273823" y="3063776"/>
            <a:ext cx="689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050">
                <a:solidFill>
                  <a:srgbClr val="000000"/>
                </a:solidFill>
                <a:latin typeface="+mj-lt"/>
              </a:rPr>
              <a:t>1</a:t>
            </a:r>
            <a:endParaRPr lang="de-CH" altLang="fr-FR" sz="2000">
              <a:latin typeface="+mj-lt"/>
            </a:endParaRPr>
          </a:p>
        </p:txBody>
      </p:sp>
      <p:sp>
        <p:nvSpPr>
          <p:cNvPr id="70" name="Rectangle 70"/>
          <p:cNvSpPr>
            <a:spLocks noChangeArrowheads="1"/>
          </p:cNvSpPr>
          <p:nvPr/>
        </p:nvSpPr>
        <p:spPr bwMode="auto">
          <a:xfrm>
            <a:off x="4273823" y="2701826"/>
            <a:ext cx="689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050">
                <a:solidFill>
                  <a:srgbClr val="000000"/>
                </a:solidFill>
                <a:latin typeface="+mj-lt"/>
              </a:rPr>
              <a:t>2</a:t>
            </a:r>
            <a:endParaRPr lang="de-CH" altLang="fr-FR" sz="2000">
              <a:latin typeface="+mj-lt"/>
            </a:endParaRPr>
          </a:p>
        </p:txBody>
      </p:sp>
      <p:sp>
        <p:nvSpPr>
          <p:cNvPr id="71" name="Rectangle 71"/>
          <p:cNvSpPr>
            <a:spLocks noChangeArrowheads="1"/>
          </p:cNvSpPr>
          <p:nvPr/>
        </p:nvSpPr>
        <p:spPr bwMode="auto">
          <a:xfrm>
            <a:off x="4273823" y="2338288"/>
            <a:ext cx="689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050">
                <a:solidFill>
                  <a:srgbClr val="000000"/>
                </a:solidFill>
                <a:latin typeface="+mj-lt"/>
              </a:rPr>
              <a:t>3</a:t>
            </a:r>
            <a:endParaRPr lang="de-CH" altLang="fr-FR" sz="2000">
              <a:latin typeface="+mj-lt"/>
            </a:endParaRPr>
          </a:p>
        </p:txBody>
      </p:sp>
      <p:sp>
        <p:nvSpPr>
          <p:cNvPr id="72" name="Rectangle 72"/>
          <p:cNvSpPr>
            <a:spLocks noChangeArrowheads="1"/>
          </p:cNvSpPr>
          <p:nvPr/>
        </p:nvSpPr>
        <p:spPr bwMode="auto">
          <a:xfrm>
            <a:off x="4273823" y="1976338"/>
            <a:ext cx="689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050">
                <a:solidFill>
                  <a:srgbClr val="000000"/>
                </a:solidFill>
                <a:latin typeface="+mj-lt"/>
              </a:rPr>
              <a:t>4</a:t>
            </a:r>
            <a:endParaRPr lang="de-CH" altLang="fr-FR" sz="2000">
              <a:latin typeface="+mj-lt"/>
            </a:endParaRPr>
          </a:p>
        </p:txBody>
      </p:sp>
      <p:sp>
        <p:nvSpPr>
          <p:cNvPr id="73" name="Rectangle 73"/>
          <p:cNvSpPr>
            <a:spLocks noChangeArrowheads="1"/>
          </p:cNvSpPr>
          <p:nvPr/>
        </p:nvSpPr>
        <p:spPr bwMode="auto">
          <a:xfrm>
            <a:off x="4273823" y="1612801"/>
            <a:ext cx="6893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050">
                <a:solidFill>
                  <a:srgbClr val="000000"/>
                </a:solidFill>
                <a:latin typeface="+mj-lt"/>
              </a:rPr>
              <a:t>5</a:t>
            </a:r>
            <a:endParaRPr lang="de-CH" altLang="fr-FR" sz="2000">
              <a:latin typeface="+mj-lt"/>
            </a:endParaRPr>
          </a:p>
        </p:txBody>
      </p:sp>
      <p:sp>
        <p:nvSpPr>
          <p:cNvPr id="74" name="Rectangle 74"/>
          <p:cNvSpPr>
            <a:spLocks noChangeArrowheads="1"/>
          </p:cNvSpPr>
          <p:nvPr/>
        </p:nvSpPr>
        <p:spPr bwMode="auto">
          <a:xfrm>
            <a:off x="3440802" y="1339750"/>
            <a:ext cx="23059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solidFill>
                  <a:srgbClr val="000000"/>
                </a:solidFill>
                <a:latin typeface="+mj-lt"/>
              </a:rPr>
              <a:t>1. GSE et </a:t>
            </a:r>
            <a:r>
              <a:rPr lang="de-CH" altLang="fr-FR" sz="1400" b="1" dirty="0" err="1">
                <a:solidFill>
                  <a:srgbClr val="000000"/>
                </a:solidFill>
                <a:latin typeface="+mj-lt"/>
              </a:rPr>
              <a:t>politique</a:t>
            </a:r>
            <a:r>
              <a:rPr lang="de-CH" altLang="fr-FR" sz="1400" b="1" dirty="0">
                <a:solidFill>
                  <a:srgbClr val="000000"/>
                </a:solidFill>
                <a:latin typeface="+mj-lt"/>
              </a:rPr>
              <a:t> </a:t>
            </a:r>
            <a:r>
              <a:rPr lang="de-CH" altLang="fr-FR" sz="1400" b="1" dirty="0" err="1">
                <a:solidFill>
                  <a:srgbClr val="000000"/>
                </a:solidFill>
                <a:latin typeface="+mj-lt"/>
              </a:rPr>
              <a:t>d’entreprise</a:t>
            </a:r>
            <a:endParaRPr lang="de-CH" altLang="fr-FR" sz="2000" dirty="0">
              <a:latin typeface="+mj-lt"/>
            </a:endParaRPr>
          </a:p>
        </p:txBody>
      </p:sp>
      <p:sp>
        <p:nvSpPr>
          <p:cNvPr id="75" name="Rectangle 75"/>
          <p:cNvSpPr>
            <a:spLocks noChangeArrowheads="1"/>
          </p:cNvSpPr>
          <p:nvPr/>
        </p:nvSpPr>
        <p:spPr bwMode="auto">
          <a:xfrm>
            <a:off x="6520135" y="2338288"/>
            <a:ext cx="19999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solidFill>
                  <a:srgbClr val="000000"/>
                </a:solidFill>
                <a:latin typeface="+mj-lt"/>
              </a:rPr>
              <a:t>2. </a:t>
            </a:r>
            <a:r>
              <a:rPr lang="de-CH" altLang="fr-FR" sz="1400" b="1" dirty="0" err="1">
                <a:solidFill>
                  <a:srgbClr val="000000"/>
                </a:solidFill>
                <a:latin typeface="+mj-lt"/>
              </a:rPr>
              <a:t>Gestion</a:t>
            </a:r>
            <a:r>
              <a:rPr lang="de-CH" altLang="fr-FR" sz="1400" b="1" dirty="0">
                <a:solidFill>
                  <a:srgbClr val="000000"/>
                </a:solidFill>
                <a:latin typeface="+mj-lt"/>
              </a:rPr>
              <a:t> du </a:t>
            </a:r>
            <a:r>
              <a:rPr lang="de-CH" altLang="fr-FR" sz="1400" b="1" dirty="0" err="1">
                <a:solidFill>
                  <a:srgbClr val="000000"/>
                </a:solidFill>
                <a:latin typeface="+mj-lt"/>
              </a:rPr>
              <a:t>personnel</a:t>
            </a:r>
            <a:r>
              <a:rPr lang="de-CH" altLang="fr-FR" sz="1400" b="1" dirty="0">
                <a:solidFill>
                  <a:srgbClr val="000000"/>
                </a:solidFill>
                <a:latin typeface="+mj-lt"/>
              </a:rPr>
              <a:t> et </a:t>
            </a:r>
            <a:endParaRPr lang="de-CH" altLang="fr-FR" sz="2000" dirty="0">
              <a:latin typeface="+mj-lt"/>
            </a:endParaRPr>
          </a:p>
        </p:txBody>
      </p:sp>
      <p:sp>
        <p:nvSpPr>
          <p:cNvPr id="76" name="Rectangle 76"/>
          <p:cNvSpPr>
            <a:spLocks noChangeArrowheads="1"/>
          </p:cNvSpPr>
          <p:nvPr/>
        </p:nvSpPr>
        <p:spPr bwMode="auto">
          <a:xfrm>
            <a:off x="6698472" y="2566550"/>
            <a:ext cx="16943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latin typeface="+mj-lt"/>
              </a:rPr>
              <a:t>Organisation du </a:t>
            </a:r>
            <a:r>
              <a:rPr lang="de-CH" altLang="fr-FR" sz="1400" b="1" dirty="0" err="1">
                <a:latin typeface="+mj-lt"/>
              </a:rPr>
              <a:t>travail</a:t>
            </a:r>
            <a:endParaRPr lang="de-CH" altLang="fr-FR" sz="1400" b="1" dirty="0">
              <a:latin typeface="+mj-lt"/>
            </a:endParaRPr>
          </a:p>
        </p:txBody>
      </p:sp>
      <p:sp>
        <p:nvSpPr>
          <p:cNvPr id="77" name="Rectangle 77"/>
          <p:cNvSpPr>
            <a:spLocks noChangeArrowheads="1"/>
          </p:cNvSpPr>
          <p:nvPr/>
        </p:nvSpPr>
        <p:spPr bwMode="auto">
          <a:xfrm>
            <a:off x="6462740" y="4352826"/>
            <a:ext cx="1837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solidFill>
                  <a:srgbClr val="000000"/>
                </a:solidFill>
                <a:latin typeface="+mj-lt"/>
              </a:rPr>
              <a:t>3. </a:t>
            </a:r>
            <a:r>
              <a:rPr lang="de-CH" altLang="fr-FR" sz="1400" b="1" dirty="0" err="1">
                <a:solidFill>
                  <a:srgbClr val="000000"/>
                </a:solidFill>
                <a:latin typeface="+mj-lt"/>
              </a:rPr>
              <a:t>Planification</a:t>
            </a:r>
            <a:r>
              <a:rPr lang="de-CH" altLang="fr-FR" sz="1400" b="1" dirty="0">
                <a:solidFill>
                  <a:srgbClr val="000000"/>
                </a:solidFill>
                <a:latin typeface="+mj-lt"/>
              </a:rPr>
              <a:t> de la GSE</a:t>
            </a:r>
            <a:endParaRPr lang="de-CH" altLang="fr-FR" sz="2000" dirty="0">
              <a:latin typeface="+mj-lt"/>
            </a:endParaRPr>
          </a:p>
        </p:txBody>
      </p:sp>
      <p:sp>
        <p:nvSpPr>
          <p:cNvPr id="78" name="Rectangle 78"/>
          <p:cNvSpPr>
            <a:spLocks noChangeArrowheads="1"/>
          </p:cNvSpPr>
          <p:nvPr/>
        </p:nvSpPr>
        <p:spPr bwMode="auto">
          <a:xfrm>
            <a:off x="3683273" y="5451376"/>
            <a:ext cx="1821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solidFill>
                  <a:srgbClr val="000000"/>
                </a:solidFill>
                <a:latin typeface="+mj-lt"/>
              </a:rPr>
              <a:t>4. </a:t>
            </a:r>
            <a:r>
              <a:rPr lang="de-CH" altLang="fr-FR" sz="1400" b="1" dirty="0" err="1">
                <a:solidFill>
                  <a:srgbClr val="000000"/>
                </a:solidFill>
                <a:latin typeface="+mj-lt"/>
              </a:rPr>
              <a:t>Responsabilité</a:t>
            </a:r>
            <a:r>
              <a:rPr lang="de-CH" altLang="fr-FR" sz="1400" b="1" dirty="0">
                <a:solidFill>
                  <a:srgbClr val="000000"/>
                </a:solidFill>
                <a:latin typeface="+mj-lt"/>
              </a:rPr>
              <a:t> </a:t>
            </a:r>
            <a:r>
              <a:rPr lang="de-CH" altLang="fr-FR" sz="1400" b="1" dirty="0" err="1">
                <a:solidFill>
                  <a:srgbClr val="000000"/>
                </a:solidFill>
                <a:latin typeface="+mj-lt"/>
              </a:rPr>
              <a:t>sociale</a:t>
            </a:r>
            <a:endParaRPr lang="de-CH" altLang="fr-FR" sz="2000" dirty="0">
              <a:latin typeface="+mj-lt"/>
            </a:endParaRPr>
          </a:p>
        </p:txBody>
      </p:sp>
      <p:sp>
        <p:nvSpPr>
          <p:cNvPr id="79" name="Rectangle 79"/>
          <p:cNvSpPr>
            <a:spLocks noChangeArrowheads="1"/>
          </p:cNvSpPr>
          <p:nvPr/>
        </p:nvSpPr>
        <p:spPr bwMode="auto">
          <a:xfrm>
            <a:off x="654106" y="4352826"/>
            <a:ext cx="20546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solidFill>
                  <a:srgbClr val="000000"/>
                </a:solidFill>
                <a:latin typeface="+mj-lt"/>
              </a:rPr>
              <a:t>5. Mise en </a:t>
            </a:r>
            <a:r>
              <a:rPr lang="de-CH" altLang="fr-FR" sz="1400" b="1" dirty="0" err="1">
                <a:solidFill>
                  <a:srgbClr val="000000"/>
                </a:solidFill>
                <a:latin typeface="+mj-lt"/>
              </a:rPr>
              <a:t>oeuvre</a:t>
            </a:r>
            <a:r>
              <a:rPr lang="de-CH" altLang="fr-FR" sz="1400" b="1" dirty="0">
                <a:solidFill>
                  <a:srgbClr val="000000"/>
                </a:solidFill>
                <a:latin typeface="+mj-lt"/>
              </a:rPr>
              <a:t> de la GSE</a:t>
            </a:r>
            <a:endParaRPr lang="de-CH" altLang="fr-FR" sz="2000" dirty="0">
              <a:latin typeface="+mj-lt"/>
            </a:endParaRPr>
          </a:p>
        </p:txBody>
      </p:sp>
      <p:sp>
        <p:nvSpPr>
          <p:cNvPr id="80" name="Rectangle 80"/>
          <p:cNvSpPr>
            <a:spLocks noChangeArrowheads="1"/>
          </p:cNvSpPr>
          <p:nvPr/>
        </p:nvSpPr>
        <p:spPr bwMode="auto">
          <a:xfrm>
            <a:off x="366985" y="2479576"/>
            <a:ext cx="22721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fr-FR" sz="1400" b="1" dirty="0">
                <a:solidFill>
                  <a:srgbClr val="000000"/>
                </a:solidFill>
                <a:latin typeface="+mj-lt"/>
              </a:rPr>
              <a:t>6. Evaluation globale de la GSE</a:t>
            </a:r>
            <a:endParaRPr lang="de-CH" altLang="fr-FR" sz="2000" dirty="0">
              <a:latin typeface="+mj-lt"/>
            </a:endParaRPr>
          </a:p>
        </p:txBody>
      </p:sp>
    </p:spTree>
    <p:extLst>
      <p:ext uri="{BB962C8B-B14F-4D97-AF65-F5344CB8AC3E}">
        <p14:creationId xmlns:p14="http://schemas.microsoft.com/office/powerpoint/2010/main" val="79421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19</a:t>
            </a:fld>
            <a:endParaRPr lang="de-CH" dirty="0"/>
          </a:p>
        </p:txBody>
      </p:sp>
      <p:sp>
        <p:nvSpPr>
          <p:cNvPr id="6" name="Rectangle 2"/>
          <p:cNvSpPr>
            <a:spLocks noGrp="1" noChangeArrowheads="1"/>
          </p:cNvSpPr>
          <p:nvPr>
            <p:ph type="title"/>
          </p:nvPr>
        </p:nvSpPr>
        <p:spPr>
          <a:xfrm>
            <a:off x="394668" y="309083"/>
            <a:ext cx="8064896" cy="506413"/>
          </a:xfrm>
        </p:spPr>
        <p:txBody>
          <a:bodyPr/>
          <a:lstStyle/>
          <a:p>
            <a:r>
              <a:rPr lang="de-CH" altLang="fr-FR" dirty="0">
                <a:solidFill>
                  <a:srgbClr val="E50430"/>
                </a:solidFill>
              </a:rPr>
              <a:t>1) GSE et </a:t>
            </a:r>
            <a:r>
              <a:rPr lang="de-CH" altLang="fr-FR" dirty="0" err="1">
                <a:solidFill>
                  <a:srgbClr val="E50430"/>
                </a:solidFill>
              </a:rPr>
              <a:t>politique</a:t>
            </a:r>
            <a:r>
              <a:rPr lang="de-CH" altLang="fr-FR" dirty="0">
                <a:solidFill>
                  <a:srgbClr val="E50430"/>
                </a:solidFill>
              </a:rPr>
              <a:t> </a:t>
            </a:r>
            <a:r>
              <a:rPr lang="de-CH" altLang="fr-FR" dirty="0" err="1">
                <a:solidFill>
                  <a:srgbClr val="E50430"/>
                </a:solidFill>
              </a:rPr>
              <a:t>d’entreprise</a:t>
            </a:r>
            <a:endParaRPr lang="de-CH" altLang="fr-FR" dirty="0">
              <a:solidFill>
                <a:srgbClr val="E50430"/>
              </a:solidFill>
            </a:endParaRPr>
          </a:p>
        </p:txBody>
      </p:sp>
      <p:sp>
        <p:nvSpPr>
          <p:cNvPr id="7" name="Rectangle 3"/>
          <p:cNvSpPr txBox="1">
            <a:spLocks noChangeArrowheads="1"/>
          </p:cNvSpPr>
          <p:nvPr/>
        </p:nvSpPr>
        <p:spPr>
          <a:xfrm>
            <a:off x="617910" y="1052736"/>
            <a:ext cx="7618413" cy="5816977"/>
          </a:xfrm>
          <a:prstGeom prst="rect">
            <a:avLst/>
          </a:prstGeom>
        </p:spPr>
        <p:txBody>
          <a:bodyPr vert="horz" wrap="square" lIns="0" tIns="0" rIns="0" bIns="0" rtlCol="0">
            <a:spAutoFit/>
          </a:bodyPr>
          <a:lstStyle>
            <a:lvl1pPr marL="0" indent="0" algn="l" defTabSz="914400" rtl="0" eaLnBrk="1" latinLnBrk="0" hangingPunct="1">
              <a:spcBef>
                <a:spcPts val="0"/>
              </a:spcBef>
              <a:buFontTx/>
              <a:buNone/>
              <a:defRPr sz="1700" kern="1200">
                <a:solidFill>
                  <a:schemeClr val="tx1"/>
                </a:solidFill>
                <a:latin typeface="+mn-lt"/>
                <a:ea typeface="+mn-ea"/>
                <a:cs typeface="+mn-cs"/>
              </a:defRPr>
            </a:lvl1pPr>
            <a:lvl2pPr marL="177800" indent="-177800" algn="l" defTabSz="914400" rtl="0" eaLnBrk="1" latinLnBrk="0" hangingPunct="1">
              <a:spcBef>
                <a:spcPts val="0"/>
              </a:spcBef>
              <a:buClr>
                <a:srgbClr val="E50430"/>
              </a:buClr>
              <a:buFont typeface="Arial" panose="020B0604020202020204" pitchFamily="34" charset="0"/>
              <a:buChar char="›"/>
              <a:defRPr sz="1700" kern="1200" baseline="0">
                <a:solidFill>
                  <a:schemeClr val="tx1"/>
                </a:solidFill>
                <a:latin typeface="+mn-lt"/>
                <a:ea typeface="+mn-ea"/>
                <a:cs typeface="+mn-cs"/>
              </a:defRPr>
            </a:lvl2pPr>
            <a:lvl3pPr marL="361950" indent="-176213" algn="l" defTabSz="914400" rtl="0" eaLnBrk="1" latinLnBrk="0" hangingPunct="1">
              <a:spcBef>
                <a:spcPts val="0"/>
              </a:spcBef>
              <a:buClr>
                <a:srgbClr val="E50430"/>
              </a:buClr>
              <a:buFont typeface="Symbol" panose="05050102010706020507" pitchFamily="18" charset="2"/>
              <a:buChar char="-"/>
              <a:defRPr sz="1700" kern="1200">
                <a:solidFill>
                  <a:schemeClr val="tx1"/>
                </a:solidFill>
                <a:latin typeface="+mn-lt"/>
                <a:ea typeface="+mn-ea"/>
                <a:cs typeface="+mn-cs"/>
              </a:defRPr>
            </a:lvl3pPr>
            <a:lvl4pPr marL="542925" indent="-184150" algn="l" defTabSz="914400" rtl="0" eaLnBrk="1" latinLnBrk="0" hangingPunct="1">
              <a:spcBef>
                <a:spcPts val="0"/>
              </a:spcBef>
              <a:buClr>
                <a:srgbClr val="E50430"/>
              </a:buClr>
              <a:buFont typeface="Arial Unicode MS" panose="020B0604020202020204" pitchFamily="34" charset="-128"/>
              <a:buChar char="˗"/>
              <a:tabLst/>
              <a:defRPr sz="1700" kern="1200" baseline="0">
                <a:solidFill>
                  <a:schemeClr val="tx1"/>
                </a:solidFill>
                <a:latin typeface="+mn-lt"/>
                <a:ea typeface="+mn-ea"/>
                <a:cs typeface="+mn-cs"/>
              </a:defRPr>
            </a:lvl4pPr>
            <a:lvl5pPr marL="717550" indent="-177800" algn="l" defTabSz="914400" rtl="0" eaLnBrk="1" latinLnBrk="0" hangingPunct="1">
              <a:spcBef>
                <a:spcPts val="0"/>
              </a:spcBef>
              <a:buClr>
                <a:srgbClr val="E50430"/>
              </a:buClr>
              <a:buFont typeface="Arial Unicode MS" panose="020B0604020202020204" pitchFamily="34" charset="-128"/>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1463" indent="-271463">
              <a:defRPr/>
            </a:pPr>
            <a:r>
              <a:rPr lang="de-CH" sz="1800" b="1" dirty="0" err="1">
                <a:latin typeface="+mj-lt"/>
              </a:rPr>
              <a:t>Objectifs</a:t>
            </a:r>
            <a:endParaRPr lang="de-CH" sz="1800" b="1" dirty="0">
              <a:latin typeface="+mj-lt"/>
            </a:endParaRPr>
          </a:p>
          <a:p>
            <a:pPr marL="287337" lvl="1" indent="-285750">
              <a:lnSpc>
                <a:spcPct val="200000"/>
              </a:lnSpc>
            </a:pPr>
            <a:r>
              <a:rPr lang="de-CH" sz="1800" dirty="0" err="1">
                <a:latin typeface="+mj-lt"/>
              </a:rPr>
              <a:t>Intégration</a:t>
            </a:r>
            <a:r>
              <a:rPr lang="de-CH" sz="1800" dirty="0">
                <a:latin typeface="+mj-lt"/>
              </a:rPr>
              <a:t> de la GSE </a:t>
            </a:r>
            <a:r>
              <a:rPr lang="de-CH" sz="1800" dirty="0" err="1">
                <a:latin typeface="+mj-lt"/>
              </a:rPr>
              <a:t>dans</a:t>
            </a:r>
            <a:r>
              <a:rPr lang="de-CH" sz="1800" dirty="0">
                <a:latin typeface="+mj-lt"/>
              </a:rPr>
              <a:t> les </a:t>
            </a:r>
            <a:r>
              <a:rPr lang="de-CH" sz="1800" dirty="0" err="1">
                <a:latin typeface="+mj-lt"/>
              </a:rPr>
              <a:t>systèmes</a:t>
            </a:r>
            <a:r>
              <a:rPr lang="de-CH" sz="1800" dirty="0">
                <a:latin typeface="+mj-lt"/>
              </a:rPr>
              <a:t> de </a:t>
            </a:r>
            <a:r>
              <a:rPr lang="de-CH" sz="1800" dirty="0" err="1">
                <a:latin typeface="+mj-lt"/>
              </a:rPr>
              <a:t>gestion</a:t>
            </a:r>
            <a:r>
              <a:rPr lang="de-CH" sz="1800" dirty="0">
                <a:latin typeface="+mj-lt"/>
              </a:rPr>
              <a:t> </a:t>
            </a:r>
            <a:r>
              <a:rPr lang="de-CH" sz="1800" dirty="0" err="1">
                <a:latin typeface="+mj-lt"/>
              </a:rPr>
              <a:t>existants</a:t>
            </a:r>
            <a:endParaRPr lang="de-CH" sz="1800" dirty="0">
              <a:latin typeface="+mj-lt"/>
            </a:endParaRPr>
          </a:p>
          <a:p>
            <a:pPr marL="287337" lvl="1" indent="-285750">
              <a:lnSpc>
                <a:spcPct val="200000"/>
              </a:lnSpc>
            </a:pPr>
            <a:r>
              <a:rPr lang="de-CH" sz="1800" dirty="0">
                <a:latin typeface="+mj-lt"/>
              </a:rPr>
              <a:t>GSE </a:t>
            </a:r>
            <a:r>
              <a:rPr lang="de-CH" sz="1800" dirty="0" err="1">
                <a:latin typeface="+mj-lt"/>
              </a:rPr>
              <a:t>comme</a:t>
            </a:r>
            <a:r>
              <a:rPr lang="de-CH" sz="1800" dirty="0">
                <a:latin typeface="+mj-lt"/>
              </a:rPr>
              <a:t> </a:t>
            </a:r>
            <a:r>
              <a:rPr lang="de-CH" sz="1800" dirty="0" err="1">
                <a:latin typeface="+mj-lt"/>
              </a:rPr>
              <a:t>tâche</a:t>
            </a:r>
            <a:r>
              <a:rPr lang="de-CH" sz="1800" dirty="0">
                <a:latin typeface="+mj-lt"/>
              </a:rPr>
              <a:t> de </a:t>
            </a:r>
            <a:r>
              <a:rPr lang="de-CH" sz="1800" dirty="0" err="1">
                <a:latin typeface="+mj-lt"/>
              </a:rPr>
              <a:t>conduite</a:t>
            </a:r>
            <a:endParaRPr lang="de-CH" sz="1800" dirty="0">
              <a:latin typeface="+mj-lt"/>
            </a:endParaRPr>
          </a:p>
          <a:p>
            <a:pPr marL="271463" indent="-271463">
              <a:buFontTx/>
              <a:buChar char="•"/>
              <a:defRPr/>
            </a:pPr>
            <a:endParaRPr lang="de-CH" sz="1800" i="1" dirty="0">
              <a:latin typeface="+mj-lt"/>
            </a:endParaRPr>
          </a:p>
          <a:p>
            <a:pPr marL="271463" indent="-271463">
              <a:defRPr/>
            </a:pPr>
            <a:r>
              <a:rPr lang="de-CH" sz="1800" b="1" dirty="0" err="1">
                <a:latin typeface="+mj-lt"/>
              </a:rPr>
              <a:t>Contenus</a:t>
            </a:r>
            <a:endParaRPr lang="de-CH" sz="1800" b="1" dirty="0">
              <a:latin typeface="+mj-lt"/>
            </a:endParaRPr>
          </a:p>
          <a:p>
            <a:pPr marL="287337" lvl="1" indent="-285750">
              <a:lnSpc>
                <a:spcPct val="200000"/>
              </a:lnSpc>
            </a:pPr>
            <a:r>
              <a:rPr lang="de-CH" sz="1800" dirty="0" err="1">
                <a:latin typeface="+mj-lt"/>
              </a:rPr>
              <a:t>Lignes</a:t>
            </a:r>
            <a:r>
              <a:rPr lang="de-CH" sz="1800" dirty="0">
                <a:latin typeface="+mj-lt"/>
              </a:rPr>
              <a:t> </a:t>
            </a:r>
            <a:r>
              <a:rPr lang="de-CH" sz="1800" dirty="0" err="1">
                <a:latin typeface="+mj-lt"/>
              </a:rPr>
              <a:t>directrices</a:t>
            </a:r>
            <a:r>
              <a:rPr lang="de-CH" sz="1800" dirty="0">
                <a:latin typeface="+mj-lt"/>
              </a:rPr>
              <a:t> de </a:t>
            </a:r>
            <a:r>
              <a:rPr lang="de-CH" sz="1800" dirty="0" err="1">
                <a:latin typeface="+mj-lt"/>
              </a:rPr>
              <a:t>l’entreprise</a:t>
            </a:r>
            <a:endParaRPr lang="de-CH" sz="1800" dirty="0">
              <a:latin typeface="+mj-lt"/>
            </a:endParaRPr>
          </a:p>
          <a:p>
            <a:pPr marL="287337" lvl="1" indent="-285750">
              <a:lnSpc>
                <a:spcPct val="200000"/>
              </a:lnSpc>
            </a:pPr>
            <a:r>
              <a:rPr lang="de-CH" sz="1800" dirty="0" err="1">
                <a:latin typeface="+mj-lt"/>
              </a:rPr>
              <a:t>Ressources</a:t>
            </a:r>
            <a:endParaRPr lang="de-CH" sz="1800" dirty="0">
              <a:latin typeface="+mj-lt"/>
            </a:endParaRPr>
          </a:p>
          <a:p>
            <a:pPr marL="287337" lvl="1" indent="-285750">
              <a:lnSpc>
                <a:spcPct val="200000"/>
              </a:lnSpc>
            </a:pPr>
            <a:r>
              <a:rPr lang="de-CH" sz="1800" dirty="0">
                <a:latin typeface="+mj-lt"/>
              </a:rPr>
              <a:t>Evaluation par le </a:t>
            </a:r>
            <a:r>
              <a:rPr lang="de-CH" sz="1800" dirty="0" err="1">
                <a:latin typeface="+mj-lt"/>
              </a:rPr>
              <a:t>management</a:t>
            </a:r>
            <a:endParaRPr lang="de-CH" sz="1800" dirty="0">
              <a:latin typeface="+mj-lt"/>
            </a:endParaRPr>
          </a:p>
          <a:p>
            <a:pPr marL="287337" lvl="1" indent="-285750">
              <a:lnSpc>
                <a:spcPct val="200000"/>
              </a:lnSpc>
            </a:pPr>
            <a:r>
              <a:rPr lang="de-CH" sz="1800" dirty="0">
                <a:latin typeface="+mj-lt"/>
              </a:rPr>
              <a:t>Formation et </a:t>
            </a:r>
            <a:r>
              <a:rPr lang="de-CH" sz="1800" dirty="0" err="1">
                <a:latin typeface="+mj-lt"/>
              </a:rPr>
              <a:t>formation</a:t>
            </a:r>
            <a:r>
              <a:rPr lang="de-CH" sz="1800" dirty="0">
                <a:latin typeface="+mj-lt"/>
              </a:rPr>
              <a:t> </a:t>
            </a:r>
            <a:r>
              <a:rPr lang="de-CH" sz="1800" dirty="0" err="1">
                <a:latin typeface="+mj-lt"/>
              </a:rPr>
              <a:t>continue</a:t>
            </a:r>
            <a:endParaRPr lang="de-CH" sz="1800" dirty="0">
              <a:latin typeface="+mj-lt"/>
            </a:endParaRPr>
          </a:p>
          <a:p>
            <a:pPr marL="287337" lvl="1" indent="-285750">
              <a:lnSpc>
                <a:spcPct val="200000"/>
              </a:lnSpc>
            </a:pPr>
            <a:r>
              <a:rPr lang="de-CH" sz="1800" dirty="0" err="1">
                <a:latin typeface="+mj-lt"/>
              </a:rPr>
              <a:t>Infrastructures</a:t>
            </a:r>
            <a:r>
              <a:rPr lang="de-CH" sz="1800" dirty="0">
                <a:latin typeface="+mj-lt"/>
              </a:rPr>
              <a:t> et </a:t>
            </a:r>
            <a:r>
              <a:rPr lang="de-CH" sz="1800" dirty="0" err="1">
                <a:latin typeface="+mj-lt"/>
              </a:rPr>
              <a:t>offres</a:t>
            </a:r>
            <a:r>
              <a:rPr lang="de-CH" sz="1800" dirty="0">
                <a:latin typeface="+mj-lt"/>
              </a:rPr>
              <a:t> </a:t>
            </a:r>
            <a:r>
              <a:rPr lang="de-CH" sz="1800" dirty="0" err="1">
                <a:latin typeface="+mj-lt"/>
              </a:rPr>
              <a:t>pertinentes</a:t>
            </a:r>
            <a:r>
              <a:rPr lang="de-CH" sz="1800" dirty="0">
                <a:latin typeface="+mj-lt"/>
              </a:rPr>
              <a:t> </a:t>
            </a:r>
            <a:r>
              <a:rPr lang="de-CH" sz="1800" dirty="0" err="1">
                <a:latin typeface="+mj-lt"/>
              </a:rPr>
              <a:t>pour</a:t>
            </a:r>
            <a:r>
              <a:rPr lang="de-CH" sz="1800" dirty="0">
                <a:latin typeface="+mj-lt"/>
              </a:rPr>
              <a:t> la </a:t>
            </a:r>
            <a:r>
              <a:rPr lang="de-CH" sz="1800" dirty="0" err="1">
                <a:latin typeface="+mj-lt"/>
              </a:rPr>
              <a:t>santé</a:t>
            </a:r>
            <a:endParaRPr lang="de-DE" sz="1800" dirty="0">
              <a:latin typeface="+mj-lt"/>
            </a:endParaRPr>
          </a:p>
          <a:p>
            <a:pPr marL="271463" indent="-271463">
              <a:defRPr/>
            </a:pPr>
            <a:endParaRPr lang="de-CH" sz="1800" dirty="0">
              <a:latin typeface="+mj-lt"/>
            </a:endParaRPr>
          </a:p>
          <a:p>
            <a:pPr marL="271463" indent="-271463">
              <a:defRPr/>
            </a:pPr>
            <a:r>
              <a:rPr lang="de-CH" sz="1800" dirty="0">
                <a:latin typeface="+mj-lt"/>
              </a:rPr>
              <a:t> </a:t>
            </a:r>
          </a:p>
          <a:p>
            <a:pPr marL="271463" indent="-271463">
              <a:defRPr/>
            </a:pPr>
            <a:endParaRPr lang="de-CH" sz="1800" i="1" dirty="0">
              <a:latin typeface="+mj-lt"/>
            </a:endParaRPr>
          </a:p>
          <a:p>
            <a:pPr marL="271463" indent="-271463">
              <a:defRPr/>
            </a:pPr>
            <a:endParaRPr lang="de-CH" sz="1800" i="1" dirty="0">
              <a:latin typeface="+mj-lt"/>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704" y="2492896"/>
            <a:ext cx="3284685" cy="1851838"/>
          </a:xfrm>
          <a:prstGeom prst="rect">
            <a:avLst/>
          </a:prstGeom>
          <a:ln>
            <a:noFill/>
          </a:ln>
          <a:effectLst>
            <a:softEdge rad="112500"/>
          </a:effectLst>
        </p:spPr>
      </p:pic>
      <mc:AlternateContent xmlns:mc="http://schemas.openxmlformats.org/markup-compatibility/2006" xmlns:p14="http://schemas.microsoft.com/office/powerpoint/2010/main">
        <mc:Choice Requires="p14">
          <p:contentPart p14:bwMode="auto" r:id="rId3">
            <p14:nvContentPartPr>
              <p14:cNvPr id="2" name="Encre 1"/>
              <p14:cNvContentPartPr/>
              <p14:nvPr/>
            </p14:nvContentPartPr>
            <p14:xfrm>
              <a:off x="840476" y="2122480"/>
              <a:ext cx="3057480" cy="103680"/>
            </p14:xfrm>
          </p:contentPart>
        </mc:Choice>
        <mc:Fallback xmlns="">
          <p:pic>
            <p:nvPicPr>
              <p:cNvPr id="2" name="Encre 1"/>
              <p:cNvPicPr/>
              <p:nvPr/>
            </p:nvPicPr>
            <p:blipFill>
              <a:blip r:embed="rId4"/>
              <a:stretch>
                <a:fillRect/>
              </a:stretch>
            </p:blipFill>
            <p:spPr>
              <a:xfrm>
                <a:off x="777476" y="1996480"/>
                <a:ext cx="31834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cre 4"/>
              <p14:cNvContentPartPr/>
              <p14:nvPr/>
            </p14:nvContentPartPr>
            <p14:xfrm>
              <a:off x="812756" y="3193120"/>
              <a:ext cx="3205440" cy="104760"/>
            </p14:xfrm>
          </p:contentPart>
        </mc:Choice>
        <mc:Fallback xmlns="">
          <p:pic>
            <p:nvPicPr>
              <p:cNvPr id="5" name="Encre 4"/>
              <p:cNvPicPr/>
              <p:nvPr/>
            </p:nvPicPr>
            <p:blipFill>
              <a:blip r:embed="rId6"/>
              <a:stretch>
                <a:fillRect/>
              </a:stretch>
            </p:blipFill>
            <p:spPr>
              <a:xfrm>
                <a:off x="749756" y="3067120"/>
                <a:ext cx="33314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p14:cNvContentPartPr/>
              <p14:nvPr/>
            </p14:nvContentPartPr>
            <p14:xfrm>
              <a:off x="905276" y="4939120"/>
              <a:ext cx="3196080" cy="100440"/>
            </p14:xfrm>
          </p:contentPart>
        </mc:Choice>
        <mc:Fallback xmlns="">
          <p:pic>
            <p:nvPicPr>
              <p:cNvPr id="9" name="Encre 8"/>
              <p:cNvPicPr/>
              <p:nvPr/>
            </p:nvPicPr>
            <p:blipFill>
              <a:blip r:embed="rId8"/>
              <a:stretch>
                <a:fillRect/>
              </a:stretch>
            </p:blipFill>
            <p:spPr>
              <a:xfrm>
                <a:off x="842276" y="4813120"/>
                <a:ext cx="33220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p14:cNvContentPartPr/>
              <p14:nvPr/>
            </p14:nvContentPartPr>
            <p14:xfrm>
              <a:off x="877556" y="5514040"/>
              <a:ext cx="4701600" cy="56520"/>
            </p14:xfrm>
          </p:contentPart>
        </mc:Choice>
        <mc:Fallback xmlns="">
          <p:pic>
            <p:nvPicPr>
              <p:cNvPr id="10" name="Encre 9"/>
              <p:cNvPicPr/>
              <p:nvPr/>
            </p:nvPicPr>
            <p:blipFill>
              <a:blip r:embed="rId10"/>
              <a:stretch>
                <a:fillRect/>
              </a:stretch>
            </p:blipFill>
            <p:spPr>
              <a:xfrm>
                <a:off x="814556" y="5388040"/>
                <a:ext cx="4827600" cy="308520"/>
              </a:xfrm>
              <a:prstGeom prst="rect">
                <a:avLst/>
              </a:prstGeom>
            </p:spPr>
          </p:pic>
        </mc:Fallback>
      </mc:AlternateContent>
      <p:sp>
        <p:nvSpPr>
          <p:cNvPr id="11" name="Rectangle 10"/>
          <p:cNvSpPr/>
          <p:nvPr/>
        </p:nvSpPr>
        <p:spPr>
          <a:xfrm rot="1439114">
            <a:off x="5829850" y="1546805"/>
            <a:ext cx="3227230" cy="307777"/>
          </a:xfrm>
          <a:prstGeom prst="rect">
            <a:avLst/>
          </a:prstGeom>
        </p:spPr>
        <p:txBody>
          <a:bodyPr wrap="none">
            <a:spAutoFit/>
          </a:bodyPr>
          <a:lstStyle/>
          <a:p>
            <a:r>
              <a:rPr lang="de-CH" altLang="fr-FR" sz="1400" dirty="0" err="1">
                <a:solidFill>
                  <a:srgbClr val="E50430"/>
                </a:solidFill>
              </a:rPr>
              <a:t>Leviers</a:t>
            </a:r>
            <a:r>
              <a:rPr lang="de-CH" altLang="fr-FR" sz="1400" dirty="0">
                <a:solidFill>
                  <a:srgbClr val="E50430"/>
                </a:solidFill>
              </a:rPr>
              <a:t> </a:t>
            </a:r>
            <a:r>
              <a:rPr lang="de-CH" altLang="fr-FR" sz="1400" dirty="0" err="1">
                <a:solidFill>
                  <a:srgbClr val="E50430"/>
                </a:solidFill>
              </a:rPr>
              <a:t>pour</a:t>
            </a:r>
            <a:r>
              <a:rPr lang="de-CH" altLang="fr-FR" sz="1400" dirty="0">
                <a:solidFill>
                  <a:srgbClr val="E50430"/>
                </a:solidFill>
              </a:rPr>
              <a:t> </a:t>
            </a:r>
            <a:r>
              <a:rPr lang="de-CH" altLang="fr-FR" sz="1400" dirty="0" err="1">
                <a:solidFill>
                  <a:srgbClr val="E50430"/>
                </a:solidFill>
              </a:rPr>
              <a:t>promouvoir</a:t>
            </a:r>
            <a:r>
              <a:rPr lang="de-CH" altLang="fr-FR" sz="1400" dirty="0">
                <a:solidFill>
                  <a:srgbClr val="E50430"/>
                </a:solidFill>
              </a:rPr>
              <a:t> la </a:t>
            </a:r>
            <a:r>
              <a:rPr lang="de-CH" altLang="fr-FR" sz="1400" dirty="0" err="1">
                <a:solidFill>
                  <a:srgbClr val="E50430"/>
                </a:solidFill>
              </a:rPr>
              <a:t>santé</a:t>
            </a:r>
            <a:r>
              <a:rPr lang="de-CH" altLang="fr-FR" sz="1400" dirty="0">
                <a:solidFill>
                  <a:srgbClr val="E50430"/>
                </a:solidFill>
              </a:rPr>
              <a:t> mentale</a:t>
            </a:r>
            <a:endParaRPr lang="fr-CH" sz="1400" dirty="0"/>
          </a:p>
        </p:txBody>
      </p:sp>
      <mc:AlternateContent xmlns:mc="http://schemas.openxmlformats.org/markup-compatibility/2006" xmlns:p14="http://schemas.microsoft.com/office/powerpoint/2010/main">
        <mc:Choice Requires="p14">
          <p:contentPart p14:bwMode="auto" r:id="rId11">
            <p14:nvContentPartPr>
              <p14:cNvPr id="12" name="Encre 11"/>
              <p14:cNvContentPartPr/>
              <p14:nvPr/>
            </p14:nvContentPartPr>
            <p14:xfrm rot="1250963">
              <a:off x="5576219" y="1487785"/>
              <a:ext cx="3320154" cy="220312"/>
            </p14:xfrm>
          </p:contentPart>
        </mc:Choice>
        <mc:Fallback xmlns="">
          <p:pic>
            <p:nvPicPr>
              <p:cNvPr id="12" name="Encre 11"/>
              <p:cNvPicPr/>
              <p:nvPr/>
            </p:nvPicPr>
            <p:blipFill>
              <a:blip r:embed="rId12"/>
              <a:stretch>
                <a:fillRect/>
              </a:stretch>
            </p:blipFill>
            <p:spPr>
              <a:xfrm rot="1250963">
                <a:off x="5513221" y="1361790"/>
                <a:ext cx="3446149" cy="472303"/>
              </a:xfrm>
              <a:prstGeom prst="rect">
                <a:avLst/>
              </a:prstGeom>
            </p:spPr>
          </p:pic>
        </mc:Fallback>
      </mc:AlternateContent>
    </p:spTree>
    <p:extLst>
      <p:ext uri="{BB962C8B-B14F-4D97-AF65-F5344CB8AC3E}">
        <p14:creationId xmlns:p14="http://schemas.microsoft.com/office/powerpoint/2010/main" val="359879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47484EA-8EBE-42B3-944B-418163CC270E}"/>
              </a:ext>
            </a:extLst>
          </p:cNvPr>
          <p:cNvSpPr>
            <a:spLocks noGrp="1"/>
          </p:cNvSpPr>
          <p:nvPr>
            <p:ph type="sldNum" sz="quarter" idx="4"/>
          </p:nvPr>
        </p:nvSpPr>
        <p:spPr/>
        <p:txBody>
          <a:bodyPr/>
          <a:lstStyle/>
          <a:p>
            <a:pPr algn="r"/>
            <a:fld id="{17AC89A8-9CCB-42C6-BE4D-3B782630B391}" type="slidenum">
              <a:rPr lang="de-CH" smtClean="0"/>
              <a:pPr algn="r"/>
              <a:t>2</a:t>
            </a:fld>
            <a:endParaRPr lang="de-CH" dirty="0"/>
          </a:p>
        </p:txBody>
      </p:sp>
      <p:sp>
        <p:nvSpPr>
          <p:cNvPr id="47" name="Titel 8">
            <a:extLst>
              <a:ext uri="{FF2B5EF4-FFF2-40B4-BE49-F238E27FC236}">
                <a16:creationId xmlns:a16="http://schemas.microsoft.com/office/drawing/2014/main" id="{E4E5AB31-6C15-4356-8843-16940E1A53CC}"/>
              </a:ext>
            </a:extLst>
          </p:cNvPr>
          <p:cNvSpPr>
            <a:spLocks noGrp="1"/>
          </p:cNvSpPr>
          <p:nvPr>
            <p:ph type="title"/>
          </p:nvPr>
        </p:nvSpPr>
        <p:spPr>
          <a:xfrm>
            <a:off x="335758" y="192194"/>
            <a:ext cx="7918450" cy="1143000"/>
          </a:xfrm>
        </p:spPr>
        <p:txBody>
          <a:bodyPr/>
          <a:lstStyle/>
          <a:p>
            <a:r>
              <a:rPr lang="it-IT" altLang="fr-FR" dirty="0">
                <a:solidFill>
                  <a:srgbClr val="E50430"/>
                </a:solidFill>
              </a:rPr>
              <a:t>Qui sommes-nous?</a:t>
            </a:r>
            <a:endParaRPr lang="de-CH" dirty="0">
              <a:solidFill>
                <a:srgbClr val="E50430"/>
              </a:solidFill>
            </a:endParaRPr>
          </a:p>
        </p:txBody>
      </p:sp>
      <p:pic>
        <p:nvPicPr>
          <p:cNvPr id="2" name="Image 1">
            <a:extLst>
              <a:ext uri="{FF2B5EF4-FFF2-40B4-BE49-F238E27FC236}">
                <a16:creationId xmlns:a16="http://schemas.microsoft.com/office/drawing/2014/main" id="{EB8B3D99-CCFB-441F-B896-78B5491CA03C}"/>
              </a:ext>
            </a:extLst>
          </p:cNvPr>
          <p:cNvPicPr>
            <a:picLocks noChangeAspect="1"/>
          </p:cNvPicPr>
          <p:nvPr/>
        </p:nvPicPr>
        <p:blipFill>
          <a:blip r:embed="rId2"/>
          <a:stretch>
            <a:fillRect/>
          </a:stretch>
        </p:blipFill>
        <p:spPr>
          <a:xfrm>
            <a:off x="2084925" y="761702"/>
            <a:ext cx="4974150" cy="5334595"/>
          </a:xfrm>
          <a:prstGeom prst="rect">
            <a:avLst/>
          </a:prstGeom>
        </p:spPr>
      </p:pic>
    </p:spTree>
    <p:extLst>
      <p:ext uri="{BB962C8B-B14F-4D97-AF65-F5344CB8AC3E}">
        <p14:creationId xmlns:p14="http://schemas.microsoft.com/office/powerpoint/2010/main" val="577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20</a:t>
            </a:fld>
            <a:endParaRPr lang="de-CH" dirty="0"/>
          </a:p>
        </p:txBody>
      </p:sp>
      <p:sp>
        <p:nvSpPr>
          <p:cNvPr id="6" name="AutoShape 2"/>
          <p:cNvSpPr>
            <a:spLocks noGrp="1" noChangeAspect="1" noChangeArrowheads="1"/>
          </p:cNvSpPr>
          <p:nvPr>
            <p:ph type="title"/>
          </p:nvPr>
        </p:nvSpPr>
        <p:spPr>
          <a:xfrm>
            <a:off x="606193" y="260648"/>
            <a:ext cx="7926247" cy="911225"/>
          </a:xfrm>
        </p:spPr>
        <p:txBody>
          <a:bodyPr/>
          <a:lstStyle/>
          <a:p>
            <a:r>
              <a:rPr lang="de-CH" altLang="fr-FR" dirty="0">
                <a:solidFill>
                  <a:srgbClr val="E50430"/>
                </a:solidFill>
              </a:rPr>
              <a:t>2) </a:t>
            </a:r>
            <a:r>
              <a:rPr lang="de-CH" altLang="fr-FR" dirty="0" err="1">
                <a:solidFill>
                  <a:srgbClr val="E50430"/>
                </a:solidFill>
              </a:rPr>
              <a:t>Aspects</a:t>
            </a:r>
            <a:r>
              <a:rPr lang="de-CH" altLang="fr-FR" dirty="0">
                <a:solidFill>
                  <a:srgbClr val="E50430"/>
                </a:solidFill>
              </a:rPr>
              <a:t> de la </a:t>
            </a:r>
            <a:r>
              <a:rPr lang="de-CH" altLang="fr-FR" dirty="0" err="1">
                <a:solidFill>
                  <a:srgbClr val="E50430"/>
                </a:solidFill>
              </a:rPr>
              <a:t>gestion</a:t>
            </a:r>
            <a:r>
              <a:rPr lang="de-CH" altLang="fr-FR" dirty="0">
                <a:solidFill>
                  <a:srgbClr val="E50430"/>
                </a:solidFill>
              </a:rPr>
              <a:t> du </a:t>
            </a:r>
            <a:r>
              <a:rPr lang="de-CH" altLang="fr-FR" dirty="0" err="1">
                <a:solidFill>
                  <a:srgbClr val="E50430"/>
                </a:solidFill>
              </a:rPr>
              <a:t>personnel</a:t>
            </a:r>
            <a:r>
              <a:rPr lang="de-CH" altLang="fr-FR" dirty="0">
                <a:solidFill>
                  <a:srgbClr val="E50430"/>
                </a:solidFill>
              </a:rPr>
              <a:t> et de </a:t>
            </a:r>
            <a:r>
              <a:rPr lang="de-CH" altLang="fr-FR" dirty="0" err="1">
                <a:solidFill>
                  <a:srgbClr val="E50430"/>
                </a:solidFill>
              </a:rPr>
              <a:t>l’organisation</a:t>
            </a:r>
            <a:r>
              <a:rPr lang="de-CH" altLang="fr-FR" dirty="0">
                <a:solidFill>
                  <a:srgbClr val="E50430"/>
                </a:solidFill>
              </a:rPr>
              <a:t> du </a:t>
            </a:r>
            <a:r>
              <a:rPr lang="de-CH" altLang="fr-FR" dirty="0" err="1">
                <a:solidFill>
                  <a:srgbClr val="E50430"/>
                </a:solidFill>
              </a:rPr>
              <a:t>travail</a:t>
            </a:r>
            <a:r>
              <a:rPr lang="de-CH" altLang="fr-FR" dirty="0">
                <a:solidFill>
                  <a:srgbClr val="E50430"/>
                </a:solidFill>
              </a:rPr>
              <a:t> (2a-h)</a:t>
            </a:r>
          </a:p>
        </p:txBody>
      </p:sp>
      <p:sp>
        <p:nvSpPr>
          <p:cNvPr id="7" name="Rectangle 3"/>
          <p:cNvSpPr txBox="1">
            <a:spLocks noChangeArrowheads="1"/>
          </p:cNvSpPr>
          <p:nvPr/>
        </p:nvSpPr>
        <p:spPr>
          <a:xfrm>
            <a:off x="606193" y="1339821"/>
            <a:ext cx="8035925" cy="5232202"/>
          </a:xfrm>
          <a:prstGeom prst="rect">
            <a:avLst/>
          </a:prstGeom>
        </p:spPr>
        <p:txBody>
          <a:bodyPr vert="horz" wrap="square" lIns="0" tIns="0" rIns="0" bIns="0" rtlCol="0">
            <a:spAutoFit/>
          </a:bodyPr>
          <a:lstStyle>
            <a:lvl1pPr marL="0" indent="0" algn="l" defTabSz="914400" rtl="0" eaLnBrk="1" latinLnBrk="0" hangingPunct="1">
              <a:spcBef>
                <a:spcPts val="0"/>
              </a:spcBef>
              <a:buFontTx/>
              <a:buNone/>
              <a:defRPr sz="1700" kern="1200">
                <a:solidFill>
                  <a:schemeClr val="tx1"/>
                </a:solidFill>
                <a:latin typeface="+mn-lt"/>
                <a:ea typeface="+mn-ea"/>
                <a:cs typeface="+mn-cs"/>
              </a:defRPr>
            </a:lvl1pPr>
            <a:lvl2pPr marL="177800" indent="-177800" algn="l" defTabSz="914400" rtl="0" eaLnBrk="1" latinLnBrk="0" hangingPunct="1">
              <a:spcBef>
                <a:spcPts val="0"/>
              </a:spcBef>
              <a:buClr>
                <a:srgbClr val="E50430"/>
              </a:buClr>
              <a:buFont typeface="Arial" panose="020B0604020202020204" pitchFamily="34" charset="0"/>
              <a:buChar char="›"/>
              <a:defRPr sz="1700" kern="1200" baseline="0">
                <a:solidFill>
                  <a:schemeClr val="tx1"/>
                </a:solidFill>
                <a:latin typeface="+mn-lt"/>
                <a:ea typeface="+mn-ea"/>
                <a:cs typeface="+mn-cs"/>
              </a:defRPr>
            </a:lvl2pPr>
            <a:lvl3pPr marL="361950" indent="-176213" algn="l" defTabSz="914400" rtl="0" eaLnBrk="1" latinLnBrk="0" hangingPunct="1">
              <a:spcBef>
                <a:spcPts val="0"/>
              </a:spcBef>
              <a:buClr>
                <a:srgbClr val="E50430"/>
              </a:buClr>
              <a:buFont typeface="Symbol" panose="05050102010706020507" pitchFamily="18" charset="2"/>
              <a:buChar char="-"/>
              <a:defRPr sz="1700" kern="1200">
                <a:solidFill>
                  <a:schemeClr val="tx1"/>
                </a:solidFill>
                <a:latin typeface="+mn-lt"/>
                <a:ea typeface="+mn-ea"/>
                <a:cs typeface="+mn-cs"/>
              </a:defRPr>
            </a:lvl3pPr>
            <a:lvl4pPr marL="542925" indent="-184150" algn="l" defTabSz="914400" rtl="0" eaLnBrk="1" latinLnBrk="0" hangingPunct="1">
              <a:spcBef>
                <a:spcPts val="0"/>
              </a:spcBef>
              <a:buClr>
                <a:srgbClr val="E50430"/>
              </a:buClr>
              <a:buFont typeface="Arial Unicode MS" panose="020B0604020202020204" pitchFamily="34" charset="-128"/>
              <a:buChar char="˗"/>
              <a:tabLst/>
              <a:defRPr sz="1700" kern="1200" baseline="0">
                <a:solidFill>
                  <a:schemeClr val="tx1"/>
                </a:solidFill>
                <a:latin typeface="+mn-lt"/>
                <a:ea typeface="+mn-ea"/>
                <a:cs typeface="+mn-cs"/>
              </a:defRPr>
            </a:lvl4pPr>
            <a:lvl5pPr marL="717550" indent="-177800" algn="l" defTabSz="914400" rtl="0" eaLnBrk="1" latinLnBrk="0" hangingPunct="1">
              <a:spcBef>
                <a:spcPts val="0"/>
              </a:spcBef>
              <a:buClr>
                <a:srgbClr val="E50430"/>
              </a:buClr>
              <a:buFont typeface="Arial Unicode MS" panose="020B0604020202020204" pitchFamily="34" charset="-128"/>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1463" indent="-271463">
              <a:defRPr/>
            </a:pPr>
            <a:r>
              <a:rPr lang="de-CH" sz="2000" b="1" dirty="0" err="1"/>
              <a:t>Objectifs</a:t>
            </a:r>
            <a:endParaRPr lang="de-CH" sz="2000" b="1" dirty="0"/>
          </a:p>
          <a:p>
            <a:pPr marL="271463" indent="-271463">
              <a:defRPr/>
            </a:pPr>
            <a:endParaRPr lang="fr-CH" sz="2000" dirty="0">
              <a:solidFill>
                <a:prstClr val="black"/>
              </a:solidFill>
            </a:endParaRPr>
          </a:p>
          <a:p>
            <a:pPr marL="287337" lvl="1" indent="-285750"/>
            <a:r>
              <a:rPr lang="de-CH" sz="2000" dirty="0" err="1"/>
              <a:t>Création</a:t>
            </a:r>
            <a:r>
              <a:rPr lang="de-CH" sz="2000" dirty="0"/>
              <a:t> de </a:t>
            </a:r>
            <a:r>
              <a:rPr lang="de-CH" sz="2000" dirty="0" err="1"/>
              <a:t>structures</a:t>
            </a:r>
            <a:r>
              <a:rPr lang="de-CH" sz="2000" dirty="0"/>
              <a:t> du </a:t>
            </a:r>
            <a:r>
              <a:rPr lang="de-CH" sz="2000" dirty="0" err="1"/>
              <a:t>travail</a:t>
            </a:r>
            <a:r>
              <a:rPr lang="de-CH" sz="2000" dirty="0"/>
              <a:t> et </a:t>
            </a:r>
            <a:r>
              <a:rPr lang="de-CH" sz="2000" dirty="0" err="1"/>
              <a:t>organisation</a:t>
            </a:r>
            <a:r>
              <a:rPr lang="de-CH" sz="2000" dirty="0"/>
              <a:t> des </a:t>
            </a:r>
            <a:r>
              <a:rPr lang="de-CH" sz="2000" dirty="0" err="1"/>
              <a:t>tâches</a:t>
            </a:r>
            <a:r>
              <a:rPr lang="de-CH" sz="2000" dirty="0"/>
              <a:t> </a:t>
            </a:r>
            <a:r>
              <a:rPr lang="de-CH" sz="2000" dirty="0" err="1"/>
              <a:t>favorisant</a:t>
            </a:r>
            <a:r>
              <a:rPr lang="de-CH" sz="2000" dirty="0"/>
              <a:t> le </a:t>
            </a:r>
            <a:r>
              <a:rPr lang="de-CH" sz="2000" dirty="0" err="1"/>
              <a:t>développement</a:t>
            </a:r>
            <a:r>
              <a:rPr lang="de-CH" sz="2000" dirty="0"/>
              <a:t> de la </a:t>
            </a:r>
            <a:r>
              <a:rPr lang="de-CH" sz="2000" dirty="0" err="1"/>
              <a:t>personne</a:t>
            </a:r>
            <a:r>
              <a:rPr lang="de-CH" sz="2000" dirty="0"/>
              <a:t> et de la </a:t>
            </a:r>
            <a:r>
              <a:rPr lang="de-CH" sz="2000" dirty="0" err="1"/>
              <a:t>santé</a:t>
            </a:r>
            <a:endParaRPr lang="de-CH" sz="2000" dirty="0"/>
          </a:p>
          <a:p>
            <a:pPr marL="271463" indent="-271463">
              <a:buFontTx/>
              <a:buChar char="•"/>
              <a:defRPr/>
            </a:pPr>
            <a:endParaRPr lang="de-CH" sz="2000" dirty="0"/>
          </a:p>
          <a:p>
            <a:pPr marL="271463" indent="-271463">
              <a:defRPr/>
            </a:pPr>
            <a:r>
              <a:rPr lang="de-CH" sz="2000" b="1" dirty="0" err="1"/>
              <a:t>Contenus</a:t>
            </a:r>
            <a:endParaRPr lang="de-CH" sz="2000" b="1" dirty="0"/>
          </a:p>
          <a:p>
            <a:pPr marL="271463" indent="-271463">
              <a:defRPr/>
            </a:pPr>
            <a:endParaRPr lang="fr-CH" sz="2000" dirty="0">
              <a:solidFill>
                <a:prstClr val="black"/>
              </a:solidFill>
            </a:endParaRPr>
          </a:p>
          <a:p>
            <a:pPr marL="287337" lvl="1" indent="-285750"/>
            <a:r>
              <a:rPr lang="de-CH" sz="2000" dirty="0" err="1"/>
              <a:t>Compétences</a:t>
            </a:r>
            <a:r>
              <a:rPr lang="de-CH" sz="2000" dirty="0"/>
              <a:t> et </a:t>
            </a:r>
            <a:r>
              <a:rPr lang="de-CH" sz="2000" dirty="0" err="1"/>
              <a:t>conditions</a:t>
            </a:r>
            <a:r>
              <a:rPr lang="de-CH" sz="2000" dirty="0"/>
              <a:t> </a:t>
            </a:r>
            <a:r>
              <a:rPr lang="de-CH" sz="2000" dirty="0" err="1"/>
              <a:t>préalables</a:t>
            </a:r>
            <a:r>
              <a:rPr lang="de-CH" sz="2000" dirty="0"/>
              <a:t> en </a:t>
            </a:r>
            <a:r>
              <a:rPr lang="de-CH" sz="2000" dirty="0" err="1"/>
              <a:t>matière</a:t>
            </a:r>
            <a:r>
              <a:rPr lang="de-CH" sz="2000" dirty="0"/>
              <a:t> de </a:t>
            </a:r>
            <a:r>
              <a:rPr lang="de-CH" sz="2000" dirty="0" err="1"/>
              <a:t>santé</a:t>
            </a:r>
            <a:endParaRPr lang="de-CH" sz="2000" dirty="0"/>
          </a:p>
          <a:p>
            <a:pPr marL="287337" lvl="1" indent="-285750"/>
            <a:r>
              <a:rPr lang="de-CH" sz="2000" dirty="0" err="1"/>
              <a:t>Surmenage</a:t>
            </a:r>
            <a:r>
              <a:rPr lang="de-CH" sz="2000" dirty="0"/>
              <a:t> et </a:t>
            </a:r>
            <a:r>
              <a:rPr lang="de-CH" sz="2000" dirty="0" err="1"/>
              <a:t>sous-exploitation</a:t>
            </a:r>
            <a:endParaRPr lang="de-CH" sz="2000" dirty="0"/>
          </a:p>
          <a:p>
            <a:pPr marL="287337" lvl="1" indent="-285750"/>
            <a:r>
              <a:rPr lang="de-CH" sz="2000" dirty="0" err="1"/>
              <a:t>Possibilités</a:t>
            </a:r>
            <a:r>
              <a:rPr lang="de-CH" sz="2000" dirty="0"/>
              <a:t> de </a:t>
            </a:r>
            <a:r>
              <a:rPr lang="de-CH" sz="2000" dirty="0" err="1"/>
              <a:t>développement</a:t>
            </a:r>
            <a:endParaRPr lang="de-CH" sz="2000" dirty="0"/>
          </a:p>
          <a:p>
            <a:pPr marL="287337" lvl="1" indent="-285750"/>
            <a:r>
              <a:rPr lang="de-CH" sz="2000" dirty="0" err="1"/>
              <a:t>Participation</a:t>
            </a:r>
            <a:endParaRPr lang="de-CH" sz="2000" dirty="0"/>
          </a:p>
          <a:p>
            <a:pPr marL="287337" lvl="1" indent="-285750"/>
            <a:r>
              <a:rPr lang="fr-FR" sz="2000" dirty="0"/>
              <a:t>Soutien aux collaborateurs et promotion du climat de travail par les supérieurs</a:t>
            </a:r>
            <a:endParaRPr lang="de-CH" sz="2000" dirty="0"/>
          </a:p>
          <a:p>
            <a:pPr marL="287337" lvl="1" indent="-285750"/>
            <a:r>
              <a:rPr lang="de-CH" sz="2000" dirty="0" err="1"/>
              <a:t>Gestion</a:t>
            </a:r>
            <a:r>
              <a:rPr lang="de-CH" sz="2000" dirty="0"/>
              <a:t> des </a:t>
            </a:r>
            <a:r>
              <a:rPr lang="de-CH" sz="2000" dirty="0" err="1"/>
              <a:t>absences</a:t>
            </a:r>
            <a:r>
              <a:rPr lang="de-CH" sz="2000" dirty="0"/>
              <a:t> et </a:t>
            </a:r>
            <a:r>
              <a:rPr lang="de-CH" sz="2000" dirty="0" err="1"/>
              <a:t>mesures</a:t>
            </a:r>
            <a:r>
              <a:rPr lang="de-CH" sz="2000" dirty="0"/>
              <a:t> de </a:t>
            </a:r>
            <a:r>
              <a:rPr lang="de-CH" sz="2000" dirty="0" err="1"/>
              <a:t>réinsertion</a:t>
            </a:r>
            <a:endParaRPr lang="de-CH" sz="2000" dirty="0"/>
          </a:p>
          <a:p>
            <a:pPr marL="287337" lvl="1" indent="-285750"/>
            <a:r>
              <a:rPr lang="fr-FR" sz="2000" dirty="0"/>
              <a:t>Conciliation entre vie professionnelle et privée</a:t>
            </a:r>
          </a:p>
          <a:p>
            <a:pPr marL="287337" lvl="1" indent="-285750"/>
            <a:r>
              <a:rPr lang="de-CH" sz="2000" dirty="0" err="1"/>
              <a:t>Mesures</a:t>
            </a:r>
            <a:r>
              <a:rPr lang="de-CH" sz="2000" dirty="0"/>
              <a:t> de </a:t>
            </a:r>
            <a:r>
              <a:rPr lang="de-CH" sz="2000" dirty="0" err="1"/>
              <a:t>prévention</a:t>
            </a:r>
            <a:r>
              <a:rPr lang="de-CH" sz="2000" dirty="0"/>
              <a:t> et </a:t>
            </a:r>
            <a:r>
              <a:rPr lang="de-CH" sz="2000" dirty="0" err="1"/>
              <a:t>services</a:t>
            </a:r>
            <a:r>
              <a:rPr lang="de-CH" sz="2000" dirty="0"/>
              <a:t> </a:t>
            </a:r>
            <a:r>
              <a:rPr lang="de-CH" sz="2000" dirty="0" err="1"/>
              <a:t>d’information</a:t>
            </a:r>
            <a:endParaRPr lang="de-CH" sz="2000" dirty="0"/>
          </a:p>
          <a:p>
            <a:pPr marL="271463" indent="-271463">
              <a:buFontTx/>
              <a:buChar char="•"/>
              <a:defRPr/>
            </a:pPr>
            <a:endParaRPr lang="de-CH" sz="2000" dirty="0"/>
          </a:p>
        </p:txBody>
      </p:sp>
      <p:pic>
        <p:nvPicPr>
          <p:cNvPr id="9" name="Image 8"/>
          <p:cNvPicPr>
            <a:picLocks noChangeAspect="1"/>
          </p:cNvPicPr>
          <p:nvPr/>
        </p:nvPicPr>
        <p:blipFill>
          <a:blip r:embed="rId2"/>
          <a:stretch>
            <a:fillRect/>
          </a:stretch>
        </p:blipFill>
        <p:spPr>
          <a:xfrm>
            <a:off x="6753149" y="5013176"/>
            <a:ext cx="2390851" cy="134340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Encre 4"/>
              <p14:cNvContentPartPr/>
              <p14:nvPr/>
            </p14:nvContentPartPr>
            <p14:xfrm>
              <a:off x="506910" y="919501"/>
              <a:ext cx="6257880" cy="131040"/>
            </p14:xfrm>
          </p:contentPart>
        </mc:Choice>
        <mc:Fallback xmlns="">
          <p:pic>
            <p:nvPicPr>
              <p:cNvPr id="5" name="Encre 4"/>
              <p:cNvPicPr/>
              <p:nvPr/>
            </p:nvPicPr>
            <p:blipFill>
              <a:blip r:embed="rId4"/>
              <a:stretch>
                <a:fillRect/>
              </a:stretch>
            </p:blipFill>
            <p:spPr>
              <a:xfrm>
                <a:off x="443910" y="793501"/>
                <a:ext cx="63838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p14:cNvContentPartPr/>
              <p14:nvPr/>
            </p14:nvContentPartPr>
            <p14:xfrm>
              <a:off x="583950" y="387781"/>
              <a:ext cx="7480800" cy="102600"/>
            </p14:xfrm>
          </p:contentPart>
        </mc:Choice>
        <mc:Fallback xmlns="">
          <p:pic>
            <p:nvPicPr>
              <p:cNvPr id="8" name="Encre 7"/>
              <p:cNvPicPr/>
              <p:nvPr/>
            </p:nvPicPr>
            <p:blipFill>
              <a:blip r:embed="rId6"/>
              <a:stretch>
                <a:fillRect/>
              </a:stretch>
            </p:blipFill>
            <p:spPr>
              <a:xfrm>
                <a:off x="520950" y="261781"/>
                <a:ext cx="76068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Encre 9"/>
              <p14:cNvContentPartPr/>
              <p14:nvPr/>
            </p14:nvContentPartPr>
            <p14:xfrm>
              <a:off x="604830" y="3393061"/>
              <a:ext cx="92520" cy="2798640"/>
            </p14:xfrm>
          </p:contentPart>
        </mc:Choice>
        <mc:Fallback xmlns="">
          <p:pic>
            <p:nvPicPr>
              <p:cNvPr id="10" name="Encre 9"/>
              <p:cNvPicPr/>
              <p:nvPr/>
            </p:nvPicPr>
            <p:blipFill>
              <a:blip r:embed="rId8"/>
              <a:stretch>
                <a:fillRect/>
              </a:stretch>
            </p:blipFill>
            <p:spPr>
              <a:xfrm>
                <a:off x="541830" y="3267061"/>
                <a:ext cx="218520" cy="3050640"/>
              </a:xfrm>
              <a:prstGeom prst="rect">
                <a:avLst/>
              </a:prstGeom>
            </p:spPr>
          </p:pic>
        </mc:Fallback>
      </mc:AlternateContent>
    </p:spTree>
    <p:extLst>
      <p:ext uri="{BB962C8B-B14F-4D97-AF65-F5344CB8AC3E}">
        <p14:creationId xmlns:p14="http://schemas.microsoft.com/office/powerpoint/2010/main" val="393673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21</a:t>
            </a:fld>
            <a:endParaRPr lang="de-CH" dirty="0"/>
          </a:p>
        </p:txBody>
      </p:sp>
      <p:sp>
        <p:nvSpPr>
          <p:cNvPr id="6" name="Rectangle 2"/>
          <p:cNvSpPr>
            <a:spLocks noGrp="1" noChangeArrowheads="1"/>
          </p:cNvSpPr>
          <p:nvPr>
            <p:ph type="title"/>
          </p:nvPr>
        </p:nvSpPr>
        <p:spPr>
          <a:xfrm>
            <a:off x="611560" y="404664"/>
            <a:ext cx="7624763" cy="506413"/>
          </a:xfrm>
        </p:spPr>
        <p:txBody>
          <a:bodyPr/>
          <a:lstStyle/>
          <a:p>
            <a:r>
              <a:rPr lang="de-CH" altLang="fr-FR" dirty="0">
                <a:solidFill>
                  <a:srgbClr val="E50430"/>
                </a:solidFill>
              </a:rPr>
              <a:t>3) </a:t>
            </a:r>
            <a:r>
              <a:rPr lang="de-CH" altLang="fr-FR" dirty="0" err="1">
                <a:solidFill>
                  <a:srgbClr val="E50430"/>
                </a:solidFill>
              </a:rPr>
              <a:t>Planification</a:t>
            </a:r>
            <a:r>
              <a:rPr lang="de-CH" altLang="fr-FR" dirty="0">
                <a:solidFill>
                  <a:srgbClr val="E50430"/>
                </a:solidFill>
              </a:rPr>
              <a:t> de la GSE (3a-c)</a:t>
            </a:r>
          </a:p>
        </p:txBody>
      </p:sp>
      <p:sp>
        <p:nvSpPr>
          <p:cNvPr id="7" name="Rectangle 3"/>
          <p:cNvSpPr txBox="1">
            <a:spLocks noChangeArrowheads="1"/>
          </p:cNvSpPr>
          <p:nvPr/>
        </p:nvSpPr>
        <p:spPr>
          <a:xfrm>
            <a:off x="611560" y="1052736"/>
            <a:ext cx="7802563" cy="5953938"/>
          </a:xfrm>
          <a:prstGeom prst="rect">
            <a:avLst/>
          </a:prstGeom>
        </p:spPr>
        <p:txBody>
          <a:bodyPr vert="horz" wrap="square" lIns="0" tIns="0" rIns="0" bIns="0" rtlCol="0">
            <a:spAutoFit/>
          </a:bodyPr>
          <a:lstStyle>
            <a:lvl1pPr marL="0" indent="0" algn="l" defTabSz="914400" rtl="0" eaLnBrk="1" latinLnBrk="0" hangingPunct="1">
              <a:spcBef>
                <a:spcPts val="0"/>
              </a:spcBef>
              <a:buFontTx/>
              <a:buNone/>
              <a:defRPr sz="1700" kern="1200">
                <a:solidFill>
                  <a:schemeClr val="tx1"/>
                </a:solidFill>
                <a:latin typeface="+mn-lt"/>
                <a:ea typeface="+mn-ea"/>
                <a:cs typeface="+mn-cs"/>
              </a:defRPr>
            </a:lvl1pPr>
            <a:lvl2pPr marL="177800" indent="-177800" algn="l" defTabSz="914400" rtl="0" eaLnBrk="1" latinLnBrk="0" hangingPunct="1">
              <a:spcBef>
                <a:spcPts val="0"/>
              </a:spcBef>
              <a:buClr>
                <a:srgbClr val="E50430"/>
              </a:buClr>
              <a:buFont typeface="Arial" panose="020B0604020202020204" pitchFamily="34" charset="0"/>
              <a:buChar char="›"/>
              <a:defRPr sz="1700" kern="1200" baseline="0">
                <a:solidFill>
                  <a:schemeClr val="tx1"/>
                </a:solidFill>
                <a:latin typeface="+mn-lt"/>
                <a:ea typeface="+mn-ea"/>
                <a:cs typeface="+mn-cs"/>
              </a:defRPr>
            </a:lvl2pPr>
            <a:lvl3pPr marL="361950" indent="-176213" algn="l" defTabSz="914400" rtl="0" eaLnBrk="1" latinLnBrk="0" hangingPunct="1">
              <a:spcBef>
                <a:spcPts val="0"/>
              </a:spcBef>
              <a:buClr>
                <a:srgbClr val="E50430"/>
              </a:buClr>
              <a:buFont typeface="Symbol" panose="05050102010706020507" pitchFamily="18" charset="2"/>
              <a:buChar char="-"/>
              <a:defRPr sz="1700" kern="1200">
                <a:solidFill>
                  <a:schemeClr val="tx1"/>
                </a:solidFill>
                <a:latin typeface="+mn-lt"/>
                <a:ea typeface="+mn-ea"/>
                <a:cs typeface="+mn-cs"/>
              </a:defRPr>
            </a:lvl3pPr>
            <a:lvl4pPr marL="542925" indent="-184150" algn="l" defTabSz="914400" rtl="0" eaLnBrk="1" latinLnBrk="0" hangingPunct="1">
              <a:spcBef>
                <a:spcPts val="0"/>
              </a:spcBef>
              <a:buClr>
                <a:srgbClr val="E50430"/>
              </a:buClr>
              <a:buFont typeface="Arial Unicode MS" panose="020B0604020202020204" pitchFamily="34" charset="-128"/>
              <a:buChar char="˗"/>
              <a:tabLst/>
              <a:defRPr sz="1700" kern="1200" baseline="0">
                <a:solidFill>
                  <a:schemeClr val="tx1"/>
                </a:solidFill>
                <a:latin typeface="+mn-lt"/>
                <a:ea typeface="+mn-ea"/>
                <a:cs typeface="+mn-cs"/>
              </a:defRPr>
            </a:lvl4pPr>
            <a:lvl5pPr marL="717550" indent="-177800" algn="l" defTabSz="914400" rtl="0" eaLnBrk="1" latinLnBrk="0" hangingPunct="1">
              <a:spcBef>
                <a:spcPts val="0"/>
              </a:spcBef>
              <a:buClr>
                <a:srgbClr val="E50430"/>
              </a:buClr>
              <a:buFont typeface="Arial Unicode MS" panose="020B0604020202020204" pitchFamily="34" charset="-128"/>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1463" indent="-271463">
              <a:lnSpc>
                <a:spcPct val="150000"/>
              </a:lnSpc>
              <a:defRPr/>
            </a:pPr>
            <a:r>
              <a:rPr lang="de-CH" sz="2000" b="1" dirty="0" err="1"/>
              <a:t>Objectifs</a:t>
            </a:r>
            <a:endParaRPr lang="de-CH" sz="2000" b="1" dirty="0"/>
          </a:p>
          <a:p>
            <a:pPr marL="271463" indent="-271463">
              <a:lnSpc>
                <a:spcPct val="150000"/>
              </a:lnSpc>
              <a:defRPr/>
            </a:pPr>
            <a:r>
              <a:rPr lang="de-CH" sz="2000" dirty="0" err="1"/>
              <a:t>Concept</a:t>
            </a:r>
            <a:r>
              <a:rPr lang="de-CH" sz="2000" dirty="0"/>
              <a:t> de GSE</a:t>
            </a:r>
          </a:p>
          <a:p>
            <a:pPr marL="287337" lvl="1" indent="-285750">
              <a:lnSpc>
                <a:spcPct val="150000"/>
              </a:lnSpc>
            </a:pPr>
            <a:r>
              <a:rPr lang="de-CH" sz="2000" dirty="0" err="1"/>
              <a:t>Objectifs</a:t>
            </a:r>
            <a:r>
              <a:rPr lang="de-CH" sz="2000" dirty="0"/>
              <a:t> et </a:t>
            </a:r>
            <a:r>
              <a:rPr lang="de-CH" sz="2000" dirty="0" err="1"/>
              <a:t>groupes-cibles</a:t>
            </a:r>
            <a:r>
              <a:rPr lang="de-CH" sz="2000" dirty="0"/>
              <a:t> </a:t>
            </a:r>
            <a:r>
              <a:rPr lang="de-CH" sz="2000" dirty="0" err="1"/>
              <a:t>sont</a:t>
            </a:r>
            <a:r>
              <a:rPr lang="de-CH" sz="2000" dirty="0"/>
              <a:t> </a:t>
            </a:r>
            <a:r>
              <a:rPr lang="de-CH" sz="2000" dirty="0" err="1"/>
              <a:t>définis</a:t>
            </a:r>
            <a:r>
              <a:rPr lang="de-CH" sz="2000" dirty="0"/>
              <a:t> et </a:t>
            </a:r>
            <a:r>
              <a:rPr lang="de-CH" sz="2000" dirty="0" err="1"/>
              <a:t>validés</a:t>
            </a:r>
            <a:r>
              <a:rPr lang="de-CH" sz="2000" dirty="0"/>
              <a:t> par la </a:t>
            </a:r>
            <a:r>
              <a:rPr lang="de-CH" sz="2000" dirty="0" err="1"/>
              <a:t>direction</a:t>
            </a:r>
            <a:endParaRPr lang="de-CH" sz="2000" dirty="0"/>
          </a:p>
          <a:p>
            <a:pPr marL="287337" lvl="1" indent="-285750">
              <a:lnSpc>
                <a:spcPct val="150000"/>
              </a:lnSpc>
            </a:pPr>
            <a:r>
              <a:rPr lang="de-CH" sz="2000" dirty="0"/>
              <a:t>Le </a:t>
            </a:r>
            <a:r>
              <a:rPr lang="de-CH" sz="2000" dirty="0" err="1"/>
              <a:t>personnel</a:t>
            </a:r>
            <a:r>
              <a:rPr lang="de-CH" sz="2000" dirty="0"/>
              <a:t> en </a:t>
            </a:r>
            <a:r>
              <a:rPr lang="de-CH" sz="2000" dirty="0" err="1"/>
              <a:t>est</a:t>
            </a:r>
            <a:r>
              <a:rPr lang="de-CH" sz="2000" dirty="0"/>
              <a:t> </a:t>
            </a:r>
            <a:r>
              <a:rPr lang="de-CH" sz="2000" dirty="0" err="1"/>
              <a:t>informé</a:t>
            </a:r>
            <a:endParaRPr lang="de-CH" sz="2000" dirty="0"/>
          </a:p>
          <a:p>
            <a:pPr marL="271463" indent="-271463">
              <a:lnSpc>
                <a:spcPct val="150000"/>
              </a:lnSpc>
              <a:defRPr/>
            </a:pPr>
            <a:endParaRPr lang="de-CH" sz="2000" b="1" dirty="0"/>
          </a:p>
          <a:p>
            <a:pPr marL="271463" indent="-271463">
              <a:lnSpc>
                <a:spcPct val="150000"/>
              </a:lnSpc>
              <a:defRPr/>
            </a:pPr>
            <a:r>
              <a:rPr lang="de-CH" sz="2000" b="1" dirty="0" err="1"/>
              <a:t>Contenus</a:t>
            </a:r>
            <a:endParaRPr lang="de-CH" sz="2000" b="1" dirty="0"/>
          </a:p>
          <a:p>
            <a:pPr marL="287337" lvl="1" indent="-285750">
              <a:lnSpc>
                <a:spcPct val="150000"/>
              </a:lnSpc>
            </a:pPr>
            <a:r>
              <a:rPr lang="de-CH" sz="2000" dirty="0" err="1"/>
              <a:t>Définition</a:t>
            </a:r>
            <a:r>
              <a:rPr lang="de-CH" sz="2000" dirty="0"/>
              <a:t> </a:t>
            </a:r>
            <a:r>
              <a:rPr lang="de-CH" sz="2000" dirty="0" err="1"/>
              <a:t>d’un</a:t>
            </a:r>
            <a:r>
              <a:rPr lang="de-CH" sz="2000" dirty="0"/>
              <a:t> </a:t>
            </a:r>
            <a:r>
              <a:rPr lang="de-CH" sz="2000" dirty="0" err="1"/>
              <a:t>service</a:t>
            </a:r>
            <a:r>
              <a:rPr lang="de-CH" sz="2000" dirty="0"/>
              <a:t> </a:t>
            </a:r>
            <a:r>
              <a:rPr lang="de-CH" sz="2000" dirty="0" err="1"/>
              <a:t>spécialisé</a:t>
            </a:r>
            <a:r>
              <a:rPr lang="de-CH" sz="2000" dirty="0"/>
              <a:t> de GSE, de </a:t>
            </a:r>
            <a:r>
              <a:rPr lang="de-CH" sz="2000" dirty="0" err="1"/>
              <a:t>son</a:t>
            </a:r>
            <a:r>
              <a:rPr lang="de-CH" sz="2000" dirty="0"/>
              <a:t> </a:t>
            </a:r>
            <a:r>
              <a:rPr lang="de-CH" sz="2000" dirty="0" err="1"/>
              <a:t>groupe</a:t>
            </a:r>
            <a:r>
              <a:rPr lang="de-CH" sz="2000" dirty="0"/>
              <a:t> de </a:t>
            </a:r>
            <a:r>
              <a:rPr lang="de-CH" sz="2000" dirty="0" err="1"/>
              <a:t>pilotage</a:t>
            </a:r>
            <a:r>
              <a:rPr lang="de-CH" sz="2000" dirty="0"/>
              <a:t> et des </a:t>
            </a:r>
            <a:r>
              <a:rPr lang="de-CH" sz="2000" dirty="0" err="1"/>
              <a:t>liens</a:t>
            </a:r>
            <a:r>
              <a:rPr lang="de-CH" sz="2000" dirty="0"/>
              <a:t> </a:t>
            </a:r>
            <a:r>
              <a:rPr lang="de-CH" sz="2000" dirty="0" err="1"/>
              <a:t>avec</a:t>
            </a:r>
            <a:r>
              <a:rPr lang="de-CH" sz="2000" dirty="0"/>
              <a:t> la </a:t>
            </a:r>
            <a:r>
              <a:rPr lang="de-CH" sz="2000" dirty="0" err="1"/>
              <a:t>direction</a:t>
            </a:r>
            <a:endParaRPr lang="de-CH" sz="2000" dirty="0"/>
          </a:p>
          <a:p>
            <a:pPr marL="287337" lvl="1" indent="-285750">
              <a:lnSpc>
                <a:spcPct val="150000"/>
              </a:lnSpc>
            </a:pPr>
            <a:r>
              <a:rPr lang="de-CH" sz="2000" dirty="0" err="1"/>
              <a:t>Groupes-cibles</a:t>
            </a:r>
            <a:r>
              <a:rPr lang="de-CH" sz="2000" dirty="0"/>
              <a:t> et </a:t>
            </a:r>
            <a:r>
              <a:rPr lang="de-CH" sz="2000" dirty="0" err="1"/>
              <a:t>objectifs</a:t>
            </a:r>
            <a:r>
              <a:rPr lang="de-CH" sz="2000" dirty="0"/>
              <a:t> (</a:t>
            </a:r>
            <a:r>
              <a:rPr lang="de-CH" sz="2000" dirty="0" err="1"/>
              <a:t>p.ex</a:t>
            </a:r>
            <a:r>
              <a:rPr lang="de-CH" sz="2000" dirty="0"/>
              <a:t>. </a:t>
            </a:r>
            <a:r>
              <a:rPr lang="de-CH" sz="2000" dirty="0" err="1"/>
              <a:t>dans</a:t>
            </a:r>
            <a:r>
              <a:rPr lang="de-CH" sz="2000" dirty="0"/>
              <a:t> </a:t>
            </a:r>
            <a:r>
              <a:rPr lang="de-CH" sz="2000" dirty="0" err="1"/>
              <a:t>concept</a:t>
            </a:r>
            <a:r>
              <a:rPr lang="de-CH" sz="2000" dirty="0"/>
              <a:t> interne) </a:t>
            </a:r>
            <a:r>
              <a:rPr lang="de-CH" sz="2000" dirty="0" err="1"/>
              <a:t>processus</a:t>
            </a:r>
            <a:r>
              <a:rPr lang="de-CH" sz="2000" dirty="0"/>
              <a:t> de </a:t>
            </a:r>
            <a:r>
              <a:rPr lang="de-CH" sz="2000" dirty="0" err="1"/>
              <a:t>validation</a:t>
            </a:r>
            <a:r>
              <a:rPr lang="de-CH" sz="2000" dirty="0"/>
              <a:t> des </a:t>
            </a:r>
            <a:r>
              <a:rPr lang="de-CH" sz="2000" dirty="0" err="1"/>
              <a:t>objectifs</a:t>
            </a:r>
            <a:r>
              <a:rPr lang="de-CH" sz="2000" dirty="0"/>
              <a:t> (</a:t>
            </a:r>
            <a:r>
              <a:rPr lang="de-CH" sz="2000" dirty="0" err="1"/>
              <a:t>globaux</a:t>
            </a:r>
            <a:r>
              <a:rPr lang="de-CH" sz="2000" dirty="0"/>
              <a:t>, de </a:t>
            </a:r>
            <a:r>
              <a:rPr lang="de-CH" sz="2000" dirty="0" err="1"/>
              <a:t>résultat</a:t>
            </a:r>
            <a:r>
              <a:rPr lang="de-CH" sz="2000" dirty="0"/>
              <a:t>, de </a:t>
            </a:r>
            <a:r>
              <a:rPr lang="de-CH" sz="2000" dirty="0" err="1"/>
              <a:t>processus</a:t>
            </a:r>
            <a:r>
              <a:rPr lang="de-CH" sz="2000" dirty="0"/>
              <a:t>)</a:t>
            </a:r>
          </a:p>
          <a:p>
            <a:pPr marL="287337" lvl="1" indent="-285750">
              <a:lnSpc>
                <a:spcPct val="150000"/>
              </a:lnSpc>
            </a:pPr>
            <a:r>
              <a:rPr lang="de-CH" sz="2000" dirty="0"/>
              <a:t>Communication </a:t>
            </a:r>
            <a:r>
              <a:rPr lang="de-CH" sz="2000" dirty="0" err="1"/>
              <a:t>régulière</a:t>
            </a:r>
            <a:r>
              <a:rPr lang="de-CH" sz="2000" dirty="0"/>
              <a:t> </a:t>
            </a:r>
            <a:r>
              <a:rPr lang="de-CH" sz="2000" dirty="0" err="1"/>
              <a:t>auprès</a:t>
            </a:r>
            <a:r>
              <a:rPr lang="de-CH" sz="2000" dirty="0"/>
              <a:t> de </a:t>
            </a:r>
            <a:r>
              <a:rPr lang="de-CH" sz="2000" dirty="0" err="1"/>
              <a:t>l’ensemble</a:t>
            </a:r>
            <a:r>
              <a:rPr lang="de-CH" sz="2000" dirty="0"/>
              <a:t> du </a:t>
            </a:r>
            <a:r>
              <a:rPr lang="de-CH" sz="2000" dirty="0" err="1"/>
              <a:t>personnel</a:t>
            </a:r>
            <a:endParaRPr lang="de-DE" sz="2000" dirty="0"/>
          </a:p>
          <a:p>
            <a:pPr marL="271463" indent="-271463">
              <a:lnSpc>
                <a:spcPct val="150000"/>
              </a:lnSpc>
              <a:buFontTx/>
              <a:buChar char="•"/>
              <a:defRPr/>
            </a:pPr>
            <a:endParaRPr lang="de-CH" sz="2000" dirty="0"/>
          </a:p>
          <a:p>
            <a:pPr marL="271463" indent="-271463">
              <a:lnSpc>
                <a:spcPct val="150000"/>
              </a:lnSpc>
              <a:buFontTx/>
              <a:buChar char="•"/>
              <a:defRPr/>
            </a:pPr>
            <a:endParaRPr lang="de-CH" sz="20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454" y="10320"/>
            <a:ext cx="2803546" cy="1546472"/>
          </a:xfrm>
          <a:prstGeom prst="rect">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Encre 1"/>
              <p14:cNvContentPartPr/>
              <p14:nvPr/>
            </p14:nvContentPartPr>
            <p14:xfrm>
              <a:off x="881310" y="4968642"/>
              <a:ext cx="1597680" cy="32760"/>
            </p14:xfrm>
          </p:contentPart>
        </mc:Choice>
        <mc:Fallback xmlns="">
          <p:pic>
            <p:nvPicPr>
              <p:cNvPr id="2" name="Encre 1"/>
              <p:cNvPicPr/>
              <p:nvPr/>
            </p:nvPicPr>
            <p:blipFill>
              <a:blip r:embed="rId5"/>
              <a:stretch>
                <a:fillRect/>
              </a:stretch>
            </p:blipFill>
            <p:spPr>
              <a:xfrm>
                <a:off x="818310" y="4842642"/>
                <a:ext cx="17236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cre 7"/>
              <p14:cNvContentPartPr/>
              <p14:nvPr/>
            </p14:nvContentPartPr>
            <p14:xfrm>
              <a:off x="2401590" y="4952442"/>
              <a:ext cx="1300320" cy="33840"/>
            </p14:xfrm>
          </p:contentPart>
        </mc:Choice>
        <mc:Fallback xmlns="">
          <p:pic>
            <p:nvPicPr>
              <p:cNvPr id="8" name="Encre 7"/>
              <p:cNvPicPr/>
              <p:nvPr/>
            </p:nvPicPr>
            <p:blipFill>
              <a:blip r:embed="rId7"/>
              <a:stretch>
                <a:fillRect/>
              </a:stretch>
            </p:blipFill>
            <p:spPr>
              <a:xfrm>
                <a:off x="2338590" y="4826442"/>
                <a:ext cx="14263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p14:cNvContentPartPr/>
              <p14:nvPr/>
            </p14:nvContentPartPr>
            <p14:xfrm>
              <a:off x="914430" y="5861082"/>
              <a:ext cx="2666520" cy="101160"/>
            </p14:xfrm>
          </p:contentPart>
        </mc:Choice>
        <mc:Fallback xmlns="">
          <p:pic>
            <p:nvPicPr>
              <p:cNvPr id="11" name="Encre 10"/>
              <p:cNvPicPr/>
              <p:nvPr/>
            </p:nvPicPr>
            <p:blipFill>
              <a:blip r:embed="rId9"/>
              <a:stretch>
                <a:fillRect/>
              </a:stretch>
            </p:blipFill>
            <p:spPr>
              <a:xfrm>
                <a:off x="851430" y="5735082"/>
                <a:ext cx="2792520" cy="353160"/>
              </a:xfrm>
              <a:prstGeom prst="rect">
                <a:avLst/>
              </a:prstGeom>
            </p:spPr>
          </p:pic>
        </mc:Fallback>
      </mc:AlternateContent>
    </p:spTree>
    <p:extLst>
      <p:ext uri="{BB962C8B-B14F-4D97-AF65-F5344CB8AC3E}">
        <p14:creationId xmlns:p14="http://schemas.microsoft.com/office/powerpoint/2010/main" val="410741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61772236-358B-4BB1-BA00-BC14E202FF87}"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22</a:t>
            </a:fld>
            <a:endParaRPr lang="de-CH" dirty="0"/>
          </a:p>
        </p:txBody>
      </p:sp>
      <p:sp>
        <p:nvSpPr>
          <p:cNvPr id="6" name="Rectangle 2"/>
          <p:cNvSpPr>
            <a:spLocks noGrp="1" noChangeArrowheads="1"/>
          </p:cNvSpPr>
          <p:nvPr>
            <p:ph type="title"/>
          </p:nvPr>
        </p:nvSpPr>
        <p:spPr>
          <a:xfrm>
            <a:off x="611560" y="332656"/>
            <a:ext cx="7624763" cy="506412"/>
          </a:xfrm>
        </p:spPr>
        <p:txBody>
          <a:bodyPr/>
          <a:lstStyle/>
          <a:p>
            <a:r>
              <a:rPr lang="de-CH" altLang="fr-FR" dirty="0">
                <a:solidFill>
                  <a:srgbClr val="E50430"/>
                </a:solidFill>
              </a:rPr>
              <a:t>4) </a:t>
            </a:r>
            <a:r>
              <a:rPr lang="de-CH" altLang="fr-FR" dirty="0" err="1">
                <a:solidFill>
                  <a:srgbClr val="E50430"/>
                </a:solidFill>
              </a:rPr>
              <a:t>Responsabilité</a:t>
            </a:r>
            <a:r>
              <a:rPr lang="de-CH" altLang="fr-FR" dirty="0">
                <a:solidFill>
                  <a:srgbClr val="E50430"/>
                </a:solidFill>
              </a:rPr>
              <a:t> </a:t>
            </a:r>
            <a:r>
              <a:rPr lang="de-CH" altLang="fr-FR" dirty="0" err="1">
                <a:solidFill>
                  <a:srgbClr val="E50430"/>
                </a:solidFill>
              </a:rPr>
              <a:t>sociale</a:t>
            </a:r>
            <a:r>
              <a:rPr lang="de-CH" altLang="fr-FR" dirty="0">
                <a:solidFill>
                  <a:srgbClr val="E50430"/>
                </a:solidFill>
              </a:rPr>
              <a:t> (4a-c)</a:t>
            </a:r>
            <a:br>
              <a:rPr lang="de-CH" altLang="fr-FR" dirty="0">
                <a:solidFill>
                  <a:srgbClr val="E50430"/>
                </a:solidFill>
              </a:rPr>
            </a:br>
            <a:r>
              <a:rPr lang="de-CH" altLang="fr-FR" dirty="0">
                <a:solidFill>
                  <a:srgbClr val="E50430"/>
                </a:solidFill>
              </a:rPr>
              <a:t>(Corporate </a:t>
            </a:r>
            <a:r>
              <a:rPr lang="de-CH" altLang="fr-FR" dirty="0" err="1">
                <a:solidFill>
                  <a:srgbClr val="E50430"/>
                </a:solidFill>
              </a:rPr>
              <a:t>Social</a:t>
            </a:r>
            <a:r>
              <a:rPr lang="de-CH" altLang="fr-FR" dirty="0">
                <a:solidFill>
                  <a:srgbClr val="E50430"/>
                </a:solidFill>
              </a:rPr>
              <a:t> </a:t>
            </a:r>
            <a:r>
              <a:rPr lang="de-CH" altLang="fr-FR" dirty="0" err="1">
                <a:solidFill>
                  <a:srgbClr val="E50430"/>
                </a:solidFill>
              </a:rPr>
              <a:t>Responsability</a:t>
            </a:r>
            <a:r>
              <a:rPr lang="de-CH" altLang="fr-FR" dirty="0">
                <a:solidFill>
                  <a:srgbClr val="E50430"/>
                </a:solidFill>
              </a:rPr>
              <a:t>)</a:t>
            </a:r>
          </a:p>
        </p:txBody>
      </p:sp>
      <p:sp>
        <p:nvSpPr>
          <p:cNvPr id="7" name="Rectangle 3"/>
          <p:cNvSpPr txBox="1">
            <a:spLocks noChangeArrowheads="1"/>
          </p:cNvSpPr>
          <p:nvPr/>
        </p:nvSpPr>
        <p:spPr>
          <a:xfrm>
            <a:off x="617910" y="1499468"/>
            <a:ext cx="7618413" cy="5116785"/>
          </a:xfrm>
          <a:prstGeom prst="rect">
            <a:avLst/>
          </a:prstGeom>
        </p:spPr>
        <p:txBody>
          <a:bodyPr vert="horz" wrap="square" lIns="0" tIns="0" rIns="0" bIns="0" rtlCol="0">
            <a:spAutoFit/>
          </a:bodyPr>
          <a:lstStyle>
            <a:lvl1pPr marL="0" indent="0" algn="l" defTabSz="914400" rtl="0" eaLnBrk="1" latinLnBrk="0" hangingPunct="1">
              <a:spcBef>
                <a:spcPts val="0"/>
              </a:spcBef>
              <a:buFontTx/>
              <a:buNone/>
              <a:defRPr sz="1700" kern="1200">
                <a:solidFill>
                  <a:schemeClr val="tx1"/>
                </a:solidFill>
                <a:latin typeface="+mn-lt"/>
                <a:ea typeface="+mn-ea"/>
                <a:cs typeface="+mn-cs"/>
              </a:defRPr>
            </a:lvl1pPr>
            <a:lvl2pPr marL="177800" indent="-177800" algn="l" defTabSz="914400" rtl="0" eaLnBrk="1" latinLnBrk="0" hangingPunct="1">
              <a:spcBef>
                <a:spcPts val="0"/>
              </a:spcBef>
              <a:buClr>
                <a:srgbClr val="E50430"/>
              </a:buClr>
              <a:buFont typeface="Arial" panose="020B0604020202020204" pitchFamily="34" charset="0"/>
              <a:buChar char="›"/>
              <a:defRPr sz="1700" kern="1200" baseline="0">
                <a:solidFill>
                  <a:schemeClr val="tx1"/>
                </a:solidFill>
                <a:latin typeface="+mn-lt"/>
                <a:ea typeface="+mn-ea"/>
                <a:cs typeface="+mn-cs"/>
              </a:defRPr>
            </a:lvl2pPr>
            <a:lvl3pPr marL="361950" indent="-176213" algn="l" defTabSz="914400" rtl="0" eaLnBrk="1" latinLnBrk="0" hangingPunct="1">
              <a:spcBef>
                <a:spcPts val="0"/>
              </a:spcBef>
              <a:buClr>
                <a:srgbClr val="E50430"/>
              </a:buClr>
              <a:buFont typeface="Symbol" panose="05050102010706020507" pitchFamily="18" charset="2"/>
              <a:buChar char="-"/>
              <a:defRPr sz="1700" kern="1200">
                <a:solidFill>
                  <a:schemeClr val="tx1"/>
                </a:solidFill>
                <a:latin typeface="+mn-lt"/>
                <a:ea typeface="+mn-ea"/>
                <a:cs typeface="+mn-cs"/>
              </a:defRPr>
            </a:lvl3pPr>
            <a:lvl4pPr marL="542925" indent="-184150" algn="l" defTabSz="914400" rtl="0" eaLnBrk="1" latinLnBrk="0" hangingPunct="1">
              <a:spcBef>
                <a:spcPts val="0"/>
              </a:spcBef>
              <a:buClr>
                <a:srgbClr val="E50430"/>
              </a:buClr>
              <a:buFont typeface="Arial Unicode MS" panose="020B0604020202020204" pitchFamily="34" charset="-128"/>
              <a:buChar char="˗"/>
              <a:tabLst/>
              <a:defRPr sz="1700" kern="1200" baseline="0">
                <a:solidFill>
                  <a:schemeClr val="tx1"/>
                </a:solidFill>
                <a:latin typeface="+mn-lt"/>
                <a:ea typeface="+mn-ea"/>
                <a:cs typeface="+mn-cs"/>
              </a:defRPr>
            </a:lvl4pPr>
            <a:lvl5pPr marL="717550" indent="-177800" algn="l" defTabSz="914400" rtl="0" eaLnBrk="1" latinLnBrk="0" hangingPunct="1">
              <a:spcBef>
                <a:spcPts val="0"/>
              </a:spcBef>
              <a:buClr>
                <a:srgbClr val="E50430"/>
              </a:buClr>
              <a:buFont typeface="Arial Unicode MS" panose="020B0604020202020204" pitchFamily="34" charset="-128"/>
              <a:buChar char="˗"/>
              <a:defRPr sz="17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1463" indent="-271463">
              <a:lnSpc>
                <a:spcPct val="150000"/>
              </a:lnSpc>
              <a:defRPr/>
            </a:pPr>
            <a:r>
              <a:rPr lang="de-CH" sz="1900" b="1" dirty="0" err="1"/>
              <a:t>Objectifs</a:t>
            </a:r>
            <a:endParaRPr lang="de-CH" sz="1900" b="1" dirty="0"/>
          </a:p>
          <a:p>
            <a:pPr marL="271463" indent="-271463">
              <a:lnSpc>
                <a:spcPct val="150000"/>
              </a:lnSpc>
              <a:defRPr/>
            </a:pPr>
            <a:r>
              <a:rPr lang="de-CH" sz="1900" dirty="0" err="1"/>
              <a:t>Gestion</a:t>
            </a:r>
            <a:r>
              <a:rPr lang="de-CH" sz="1900" dirty="0"/>
              <a:t> durable</a:t>
            </a:r>
          </a:p>
          <a:p>
            <a:pPr marL="287337" lvl="1" indent="-285750">
              <a:lnSpc>
                <a:spcPct val="150000"/>
              </a:lnSpc>
            </a:pPr>
            <a:r>
              <a:rPr lang="de-CH" sz="1900" dirty="0" err="1"/>
              <a:t>Personnel</a:t>
            </a:r>
            <a:endParaRPr lang="de-CH" sz="1900" dirty="0"/>
          </a:p>
          <a:p>
            <a:pPr marL="287337" lvl="1" indent="-285750">
              <a:lnSpc>
                <a:spcPct val="150000"/>
              </a:lnSpc>
            </a:pPr>
            <a:r>
              <a:rPr lang="de-CH" sz="1900" dirty="0" err="1"/>
              <a:t>Ressources</a:t>
            </a:r>
            <a:endParaRPr lang="de-CH" sz="1900" dirty="0"/>
          </a:p>
          <a:p>
            <a:pPr marL="287337" lvl="1" indent="-285750">
              <a:lnSpc>
                <a:spcPct val="150000"/>
              </a:lnSpc>
            </a:pPr>
            <a:r>
              <a:rPr lang="de-CH" sz="1900" dirty="0" err="1"/>
              <a:t>Environnement</a:t>
            </a:r>
            <a:endParaRPr lang="de-CH" sz="1900" dirty="0"/>
          </a:p>
          <a:p>
            <a:pPr marL="287337" lvl="1" indent="-285750">
              <a:lnSpc>
                <a:spcPct val="150000"/>
              </a:lnSpc>
            </a:pPr>
            <a:r>
              <a:rPr lang="de-CH" sz="1900" dirty="0" err="1"/>
              <a:t>Société</a:t>
            </a:r>
            <a:endParaRPr lang="de-CH" sz="1900" dirty="0"/>
          </a:p>
          <a:p>
            <a:pPr marL="271463" indent="-271463">
              <a:lnSpc>
                <a:spcPct val="150000"/>
              </a:lnSpc>
              <a:buFontTx/>
              <a:buChar char="•"/>
              <a:defRPr/>
            </a:pPr>
            <a:endParaRPr lang="de-CH" sz="1900" dirty="0"/>
          </a:p>
          <a:p>
            <a:pPr marL="271463" indent="-271463">
              <a:lnSpc>
                <a:spcPct val="150000"/>
              </a:lnSpc>
              <a:defRPr/>
            </a:pPr>
            <a:r>
              <a:rPr lang="de-CH" sz="1900" b="1" dirty="0" err="1"/>
              <a:t>Contenus</a:t>
            </a:r>
            <a:endParaRPr lang="de-CH" sz="1900" b="1" dirty="0"/>
          </a:p>
          <a:p>
            <a:pPr marL="287337" lvl="1" indent="-285750">
              <a:lnSpc>
                <a:spcPct val="150000"/>
              </a:lnSpc>
            </a:pPr>
            <a:r>
              <a:rPr lang="de-CH" sz="1900" dirty="0"/>
              <a:t>Employé-e-s </a:t>
            </a:r>
            <a:r>
              <a:rPr lang="de-CH" sz="1900" dirty="0" err="1"/>
              <a:t>dont</a:t>
            </a:r>
            <a:r>
              <a:rPr lang="de-CH" sz="1900" dirty="0"/>
              <a:t> la </a:t>
            </a:r>
            <a:r>
              <a:rPr lang="de-CH" sz="1900" dirty="0" err="1"/>
              <a:t>capacité</a:t>
            </a:r>
            <a:r>
              <a:rPr lang="de-CH" sz="1900" dirty="0"/>
              <a:t> de </a:t>
            </a:r>
            <a:r>
              <a:rPr lang="de-CH" sz="1900" dirty="0" err="1"/>
              <a:t>gain</a:t>
            </a:r>
            <a:r>
              <a:rPr lang="de-CH" sz="1900" dirty="0"/>
              <a:t> </a:t>
            </a:r>
            <a:r>
              <a:rPr lang="de-CH" sz="1900" dirty="0" err="1"/>
              <a:t>ou</a:t>
            </a:r>
            <a:r>
              <a:rPr lang="de-CH" sz="1900" dirty="0"/>
              <a:t> de </a:t>
            </a:r>
            <a:r>
              <a:rPr lang="de-CH" sz="1900" dirty="0" err="1"/>
              <a:t>performance</a:t>
            </a:r>
            <a:r>
              <a:rPr lang="de-CH" sz="1900" dirty="0"/>
              <a:t> </a:t>
            </a:r>
            <a:r>
              <a:rPr lang="de-CH" sz="1900" dirty="0" err="1"/>
              <a:t>est</a:t>
            </a:r>
            <a:r>
              <a:rPr lang="de-CH" sz="1900" dirty="0"/>
              <a:t> </a:t>
            </a:r>
            <a:r>
              <a:rPr lang="de-CH" sz="1900" dirty="0" err="1"/>
              <a:t>limitée</a:t>
            </a:r>
            <a:endParaRPr lang="de-CH" sz="1900" dirty="0"/>
          </a:p>
          <a:p>
            <a:pPr marL="287337" lvl="1" indent="-285750">
              <a:lnSpc>
                <a:spcPct val="150000"/>
              </a:lnSpc>
            </a:pPr>
            <a:r>
              <a:rPr lang="de-CH" sz="1900" dirty="0"/>
              <a:t>Engagement </a:t>
            </a:r>
            <a:r>
              <a:rPr lang="de-CH" sz="1900" dirty="0" err="1"/>
              <a:t>dans</a:t>
            </a:r>
            <a:r>
              <a:rPr lang="de-CH" sz="1900" dirty="0"/>
              <a:t> </a:t>
            </a:r>
            <a:r>
              <a:rPr lang="de-CH" sz="1900" dirty="0" err="1"/>
              <a:t>l’intérêt</a:t>
            </a:r>
            <a:r>
              <a:rPr lang="de-CH" sz="1900" dirty="0"/>
              <a:t> du </a:t>
            </a:r>
            <a:r>
              <a:rPr lang="de-CH" sz="1900" dirty="0" err="1"/>
              <a:t>bien</a:t>
            </a:r>
            <a:r>
              <a:rPr lang="de-CH" sz="1900" dirty="0"/>
              <a:t> </a:t>
            </a:r>
            <a:r>
              <a:rPr lang="de-CH" sz="1900" dirty="0" err="1"/>
              <a:t>commun</a:t>
            </a:r>
            <a:endParaRPr lang="de-CH" sz="1900" dirty="0"/>
          </a:p>
          <a:p>
            <a:pPr marL="287337" lvl="1" indent="-285750">
              <a:lnSpc>
                <a:spcPct val="150000"/>
              </a:lnSpc>
            </a:pPr>
            <a:r>
              <a:rPr lang="de-CH" sz="1900" dirty="0" err="1"/>
              <a:t>Protection</a:t>
            </a:r>
            <a:r>
              <a:rPr lang="de-CH" sz="1900" dirty="0"/>
              <a:t> de </a:t>
            </a:r>
            <a:r>
              <a:rPr lang="de-CH" sz="1900" dirty="0" err="1"/>
              <a:t>l’environnement</a:t>
            </a:r>
            <a:endParaRPr lang="de-DE" sz="1900" dirty="0"/>
          </a:p>
          <a:p>
            <a:pPr marL="271463" indent="-271463">
              <a:buFontTx/>
              <a:buChar char="•"/>
              <a:defRPr/>
            </a:pPr>
            <a:endParaRPr lang="de-CH" sz="190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16832"/>
            <a:ext cx="222320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Encre 1"/>
              <p14:cNvContentPartPr/>
              <p14:nvPr/>
            </p14:nvContentPartPr>
            <p14:xfrm>
              <a:off x="848190" y="5044741"/>
              <a:ext cx="6687720" cy="199800"/>
            </p14:xfrm>
          </p:contentPart>
        </mc:Choice>
        <mc:Fallback xmlns="">
          <p:pic>
            <p:nvPicPr>
              <p:cNvPr id="2" name="Encre 1"/>
              <p:cNvPicPr/>
              <p:nvPr/>
            </p:nvPicPr>
            <p:blipFill>
              <a:blip r:embed="rId4"/>
              <a:stretch>
                <a:fillRect/>
              </a:stretch>
            </p:blipFill>
            <p:spPr>
              <a:xfrm>
                <a:off x="785190" y="4918741"/>
                <a:ext cx="6813720" cy="451800"/>
              </a:xfrm>
              <a:prstGeom prst="rect">
                <a:avLst/>
              </a:prstGeom>
            </p:spPr>
          </p:pic>
        </mc:Fallback>
      </mc:AlternateContent>
    </p:spTree>
    <p:extLst>
      <p:ext uri="{BB962C8B-B14F-4D97-AF65-F5344CB8AC3E}">
        <p14:creationId xmlns:p14="http://schemas.microsoft.com/office/powerpoint/2010/main" val="386823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23</a:t>
            </a:fld>
            <a:endParaRPr lang="de-CH" dirty="0"/>
          </a:p>
        </p:txBody>
      </p:sp>
      <p:sp>
        <p:nvSpPr>
          <p:cNvPr id="5" name="Titre 4"/>
          <p:cNvSpPr>
            <a:spLocks noGrp="1"/>
          </p:cNvSpPr>
          <p:nvPr>
            <p:ph type="title"/>
          </p:nvPr>
        </p:nvSpPr>
        <p:spPr/>
        <p:txBody>
          <a:bodyPr/>
          <a:lstStyle/>
          <a:p>
            <a:r>
              <a:rPr lang="fr-CH" dirty="0">
                <a:solidFill>
                  <a:schemeClr val="accent1"/>
                </a:solidFill>
              </a:rPr>
              <a:t>Vers une organisation apprenante…</a:t>
            </a:r>
          </a:p>
        </p:txBody>
      </p:sp>
      <p:pic>
        <p:nvPicPr>
          <p:cNvPr id="6" name="Image 5"/>
          <p:cNvPicPr>
            <a:picLocks noChangeAspect="1"/>
          </p:cNvPicPr>
          <p:nvPr/>
        </p:nvPicPr>
        <p:blipFill>
          <a:blip r:embed="rId2"/>
          <a:stretch>
            <a:fillRect/>
          </a:stretch>
        </p:blipFill>
        <p:spPr>
          <a:xfrm>
            <a:off x="4788024" y="1004055"/>
            <a:ext cx="4143046" cy="3166003"/>
          </a:xfrm>
          <a:prstGeom prst="rect">
            <a:avLst/>
          </a:prstGeom>
        </p:spPr>
      </p:pic>
      <p:pic>
        <p:nvPicPr>
          <p:cNvPr id="7" name="Image 6"/>
          <p:cNvPicPr>
            <a:picLocks noChangeAspect="1"/>
          </p:cNvPicPr>
          <p:nvPr/>
        </p:nvPicPr>
        <p:blipFill>
          <a:blip r:embed="rId3"/>
          <a:stretch>
            <a:fillRect/>
          </a:stretch>
        </p:blipFill>
        <p:spPr>
          <a:xfrm>
            <a:off x="318358" y="1460261"/>
            <a:ext cx="1191405" cy="1008112"/>
          </a:xfrm>
          <a:prstGeom prst="rect">
            <a:avLst/>
          </a:prstGeom>
        </p:spPr>
      </p:pic>
      <p:sp>
        <p:nvSpPr>
          <p:cNvPr id="8" name="ZoneTexte 7"/>
          <p:cNvSpPr txBox="1"/>
          <p:nvPr/>
        </p:nvSpPr>
        <p:spPr>
          <a:xfrm>
            <a:off x="1285509" y="3524723"/>
            <a:ext cx="3672408" cy="369332"/>
          </a:xfrm>
          <a:prstGeom prst="rect">
            <a:avLst/>
          </a:prstGeom>
          <a:noFill/>
        </p:spPr>
        <p:txBody>
          <a:bodyPr wrap="square" rtlCol="0">
            <a:spAutoFit/>
          </a:bodyPr>
          <a:lstStyle/>
          <a:p>
            <a:r>
              <a:rPr lang="fr-CH" dirty="0"/>
              <a:t>Résoudre des problèmes en groupe</a:t>
            </a:r>
          </a:p>
        </p:txBody>
      </p:sp>
      <p:sp>
        <p:nvSpPr>
          <p:cNvPr id="9" name="ZoneTexte 8"/>
          <p:cNvSpPr txBox="1"/>
          <p:nvPr/>
        </p:nvSpPr>
        <p:spPr>
          <a:xfrm>
            <a:off x="2051720" y="4031852"/>
            <a:ext cx="4608512" cy="369332"/>
          </a:xfrm>
          <a:prstGeom prst="rect">
            <a:avLst/>
          </a:prstGeom>
          <a:noFill/>
        </p:spPr>
        <p:txBody>
          <a:bodyPr wrap="square" rtlCol="0">
            <a:spAutoFit/>
          </a:bodyPr>
          <a:lstStyle/>
          <a:p>
            <a:r>
              <a:rPr lang="fr-CH" dirty="0"/>
              <a:t>Expérimenter, faire une expérience pilote</a:t>
            </a:r>
          </a:p>
        </p:txBody>
      </p:sp>
      <p:sp>
        <p:nvSpPr>
          <p:cNvPr id="10" name="ZoneTexte 9"/>
          <p:cNvSpPr txBox="1"/>
          <p:nvPr/>
        </p:nvSpPr>
        <p:spPr>
          <a:xfrm>
            <a:off x="2820648" y="4611722"/>
            <a:ext cx="5328592" cy="369332"/>
          </a:xfrm>
          <a:prstGeom prst="rect">
            <a:avLst/>
          </a:prstGeom>
          <a:noFill/>
        </p:spPr>
        <p:txBody>
          <a:bodyPr wrap="square" rtlCol="0">
            <a:spAutoFit/>
          </a:bodyPr>
          <a:lstStyle/>
          <a:p>
            <a:r>
              <a:rPr lang="fr-CH" dirty="0"/>
              <a:t>Observer des pratiques, tirer des enseignements</a:t>
            </a:r>
          </a:p>
        </p:txBody>
      </p:sp>
      <p:sp>
        <p:nvSpPr>
          <p:cNvPr id="11" name="ZoneTexte 10"/>
          <p:cNvSpPr txBox="1"/>
          <p:nvPr/>
        </p:nvSpPr>
        <p:spPr>
          <a:xfrm>
            <a:off x="3648960" y="5257057"/>
            <a:ext cx="5328592" cy="369332"/>
          </a:xfrm>
          <a:prstGeom prst="rect">
            <a:avLst/>
          </a:prstGeom>
          <a:noFill/>
        </p:spPr>
        <p:txBody>
          <a:bodyPr wrap="square" rtlCol="0">
            <a:spAutoFit/>
          </a:bodyPr>
          <a:lstStyle/>
          <a:p>
            <a:r>
              <a:rPr lang="fr-CH" dirty="0"/>
              <a:t>Apprendre avec les autres</a:t>
            </a:r>
          </a:p>
        </p:txBody>
      </p:sp>
      <p:sp>
        <p:nvSpPr>
          <p:cNvPr id="12" name="ZoneTexte 11"/>
          <p:cNvSpPr txBox="1"/>
          <p:nvPr/>
        </p:nvSpPr>
        <p:spPr>
          <a:xfrm>
            <a:off x="4788024" y="5853894"/>
            <a:ext cx="5328592" cy="369332"/>
          </a:xfrm>
          <a:prstGeom prst="rect">
            <a:avLst/>
          </a:prstGeom>
          <a:noFill/>
        </p:spPr>
        <p:txBody>
          <a:bodyPr wrap="square" rtlCol="0">
            <a:spAutoFit/>
          </a:bodyPr>
          <a:lstStyle/>
          <a:p>
            <a:r>
              <a:rPr lang="fr-CH" dirty="0"/>
              <a:t>Transférer les connaissances</a:t>
            </a:r>
          </a:p>
        </p:txBody>
      </p:sp>
      <p:cxnSp>
        <p:nvCxnSpPr>
          <p:cNvPr id="14" name="Connecteur droit 13"/>
          <p:cNvCxnSpPr/>
          <p:nvPr/>
        </p:nvCxnSpPr>
        <p:spPr>
          <a:xfrm>
            <a:off x="1824350" y="1700808"/>
            <a:ext cx="238761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6" name="Flèche droite 15"/>
          <p:cNvSpPr/>
          <p:nvPr/>
        </p:nvSpPr>
        <p:spPr>
          <a:xfrm>
            <a:off x="4149567" y="1522191"/>
            <a:ext cx="376980" cy="375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01406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24</a:t>
            </a:fld>
            <a:endParaRPr lang="de-CH" dirty="0"/>
          </a:p>
        </p:txBody>
      </p:sp>
      <p:sp>
        <p:nvSpPr>
          <p:cNvPr id="5" name="Titre 4"/>
          <p:cNvSpPr>
            <a:spLocks noGrp="1"/>
          </p:cNvSpPr>
          <p:nvPr>
            <p:ph type="title"/>
          </p:nvPr>
        </p:nvSpPr>
        <p:spPr/>
        <p:txBody>
          <a:bodyPr/>
          <a:lstStyle/>
          <a:p>
            <a:r>
              <a:rPr lang="fr-CH" dirty="0">
                <a:solidFill>
                  <a:schemeClr val="accent1"/>
                </a:solidFill>
              </a:rPr>
              <a:t>Vers une organisation apprenante…</a:t>
            </a:r>
          </a:p>
        </p:txBody>
      </p:sp>
      <p:pic>
        <p:nvPicPr>
          <p:cNvPr id="6" name="Image 5"/>
          <p:cNvPicPr>
            <a:picLocks noChangeAspect="1"/>
          </p:cNvPicPr>
          <p:nvPr/>
        </p:nvPicPr>
        <p:blipFill>
          <a:blip r:embed="rId2"/>
          <a:stretch>
            <a:fillRect/>
          </a:stretch>
        </p:blipFill>
        <p:spPr>
          <a:xfrm>
            <a:off x="4813365" y="885371"/>
            <a:ext cx="4143046" cy="3166003"/>
          </a:xfrm>
          <a:prstGeom prst="rect">
            <a:avLst/>
          </a:prstGeom>
        </p:spPr>
      </p:pic>
      <p:pic>
        <p:nvPicPr>
          <p:cNvPr id="7" name="Image 6"/>
          <p:cNvPicPr>
            <a:picLocks noChangeAspect="1"/>
          </p:cNvPicPr>
          <p:nvPr/>
        </p:nvPicPr>
        <p:blipFill>
          <a:blip r:embed="rId3"/>
          <a:stretch>
            <a:fillRect/>
          </a:stretch>
        </p:blipFill>
        <p:spPr>
          <a:xfrm>
            <a:off x="318358" y="1460261"/>
            <a:ext cx="1191405" cy="1008112"/>
          </a:xfrm>
          <a:prstGeom prst="rect">
            <a:avLst/>
          </a:prstGeom>
        </p:spPr>
      </p:pic>
      <p:cxnSp>
        <p:nvCxnSpPr>
          <p:cNvPr id="14" name="Connecteur droit 13"/>
          <p:cNvCxnSpPr/>
          <p:nvPr/>
        </p:nvCxnSpPr>
        <p:spPr>
          <a:xfrm>
            <a:off x="1824350" y="1700808"/>
            <a:ext cx="238761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6" name="Flèche droite 15"/>
          <p:cNvSpPr/>
          <p:nvPr/>
        </p:nvSpPr>
        <p:spPr>
          <a:xfrm>
            <a:off x="4149567" y="1522191"/>
            <a:ext cx="376980" cy="375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Titre 4"/>
          <p:cNvSpPr txBox="1">
            <a:spLocks/>
          </p:cNvSpPr>
          <p:nvPr/>
        </p:nvSpPr>
        <p:spPr>
          <a:xfrm rot="20275514">
            <a:off x="134650" y="3293830"/>
            <a:ext cx="7918450" cy="1143000"/>
          </a:xfrm>
          <a:prstGeom prst="rect">
            <a:avLst/>
          </a:prstGeom>
        </p:spPr>
        <p:txBody>
          <a:bodyPr vert="horz" lIns="0" tIns="0" rIns="0" bIns="0" rtlCol="0" anchor="t" anchorCtr="0">
            <a:noAutofit/>
          </a:bodyPr>
          <a:lstStyle>
            <a:lvl1pPr algn="l" defTabSz="914400" rtl="0" eaLnBrk="1" latinLnBrk="0" hangingPunct="1">
              <a:lnSpc>
                <a:spcPts val="3900"/>
              </a:lnSpc>
              <a:spcBef>
                <a:spcPct val="0"/>
              </a:spcBef>
              <a:buNone/>
              <a:defRPr sz="3600" kern="1200">
                <a:solidFill>
                  <a:schemeClr val="tx1"/>
                </a:solidFill>
                <a:latin typeface="+mj-lt"/>
                <a:ea typeface="+mj-ea"/>
                <a:cs typeface="+mj-cs"/>
              </a:defRPr>
            </a:lvl1pPr>
          </a:lstStyle>
          <a:p>
            <a:r>
              <a:rPr lang="fr-CH" dirty="0">
                <a:solidFill>
                  <a:schemeClr val="accent1"/>
                </a:solidFill>
              </a:rPr>
              <a:t>L’exemple du thème du stress…</a:t>
            </a:r>
          </a:p>
        </p:txBody>
      </p:sp>
      <p:pic>
        <p:nvPicPr>
          <p:cNvPr id="2" name="Image 1"/>
          <p:cNvPicPr>
            <a:picLocks noChangeAspect="1"/>
          </p:cNvPicPr>
          <p:nvPr/>
        </p:nvPicPr>
        <p:blipFill>
          <a:blip r:embed="rId4"/>
          <a:stretch>
            <a:fillRect/>
          </a:stretch>
        </p:blipFill>
        <p:spPr>
          <a:xfrm>
            <a:off x="3491880" y="3908708"/>
            <a:ext cx="2405500" cy="2245921"/>
          </a:xfrm>
          <a:prstGeom prst="rect">
            <a:avLst/>
          </a:prstGeom>
        </p:spPr>
      </p:pic>
      <p:pic>
        <p:nvPicPr>
          <p:cNvPr id="13" name="Image 12"/>
          <p:cNvPicPr>
            <a:picLocks noChangeAspect="1"/>
          </p:cNvPicPr>
          <p:nvPr/>
        </p:nvPicPr>
        <p:blipFill>
          <a:blip r:embed="rId5"/>
          <a:stretch>
            <a:fillRect/>
          </a:stretch>
        </p:blipFill>
        <p:spPr>
          <a:xfrm>
            <a:off x="6615000" y="4355602"/>
            <a:ext cx="2227989" cy="1674249"/>
          </a:xfrm>
          <a:prstGeom prst="rect">
            <a:avLst/>
          </a:prstGeom>
        </p:spPr>
      </p:pic>
    </p:spTree>
    <p:extLst>
      <p:ext uri="{BB962C8B-B14F-4D97-AF65-F5344CB8AC3E}">
        <p14:creationId xmlns:p14="http://schemas.microsoft.com/office/powerpoint/2010/main" val="191734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chemeClr val="accent1"/>
                </a:solidFill>
              </a:rPr>
              <a:t>Job Stress Analysis – </a:t>
            </a:r>
            <a:r>
              <a:rPr lang="de-CH" dirty="0" err="1">
                <a:solidFill>
                  <a:schemeClr val="accent1"/>
                </a:solidFill>
              </a:rPr>
              <a:t>Outil</a:t>
            </a:r>
            <a:r>
              <a:rPr lang="de-CH" dirty="0">
                <a:solidFill>
                  <a:schemeClr val="accent1"/>
                </a:solidFill>
              </a:rPr>
              <a:t> de GSE</a:t>
            </a:r>
          </a:p>
        </p:txBody>
      </p:sp>
      <p:sp>
        <p:nvSpPr>
          <p:cNvPr id="4" name="Textfeld 3"/>
          <p:cNvSpPr txBox="1"/>
          <p:nvPr/>
        </p:nvSpPr>
        <p:spPr>
          <a:xfrm>
            <a:off x="286452" y="3441248"/>
            <a:ext cx="1998883" cy="738664"/>
          </a:xfrm>
          <a:prstGeom prst="rect">
            <a:avLst/>
          </a:prstGeom>
          <a:solidFill>
            <a:srgbClr val="FFC000"/>
          </a:solidFill>
        </p:spPr>
        <p:txBody>
          <a:bodyPr wrap="square" rtlCol="0">
            <a:spAutoFit/>
          </a:bodyPr>
          <a:lstStyle/>
          <a:p>
            <a:r>
              <a:rPr lang="de-CH" sz="2400" b="1" dirty="0" err="1">
                <a:solidFill>
                  <a:prstClr val="black"/>
                </a:solidFill>
              </a:rPr>
              <a:t>Contraintes</a:t>
            </a:r>
            <a:endParaRPr lang="de-CH" sz="2400" b="1" dirty="0">
              <a:solidFill>
                <a:prstClr val="black"/>
              </a:solidFill>
              <a:highlight>
                <a:srgbClr val="FFFF00"/>
              </a:highlight>
            </a:endParaRPr>
          </a:p>
          <a:p>
            <a:r>
              <a:rPr lang="de-CH" dirty="0">
                <a:solidFill>
                  <a:prstClr val="black"/>
                </a:solidFill>
              </a:rPr>
              <a:t>(</a:t>
            </a:r>
            <a:r>
              <a:rPr lang="de-CH" dirty="0" err="1">
                <a:solidFill>
                  <a:prstClr val="black"/>
                </a:solidFill>
              </a:rPr>
              <a:t>facteurs</a:t>
            </a:r>
            <a:r>
              <a:rPr lang="de-CH" dirty="0">
                <a:solidFill>
                  <a:prstClr val="black"/>
                </a:solidFill>
              </a:rPr>
              <a:t> de stress)</a:t>
            </a:r>
          </a:p>
        </p:txBody>
      </p:sp>
      <p:sp>
        <p:nvSpPr>
          <p:cNvPr id="5" name="Textfeld 4"/>
          <p:cNvSpPr txBox="1"/>
          <p:nvPr/>
        </p:nvSpPr>
        <p:spPr>
          <a:xfrm>
            <a:off x="2754606" y="3428515"/>
            <a:ext cx="1584176" cy="738664"/>
          </a:xfrm>
          <a:prstGeom prst="rect">
            <a:avLst/>
          </a:prstGeom>
          <a:solidFill>
            <a:schemeClr val="accent6">
              <a:lumMod val="40000"/>
              <a:lumOff val="60000"/>
            </a:schemeClr>
          </a:solidFill>
        </p:spPr>
        <p:txBody>
          <a:bodyPr wrap="square" rtlCol="0">
            <a:spAutoFit/>
          </a:bodyPr>
          <a:lstStyle/>
          <a:p>
            <a:r>
              <a:rPr lang="de-CH" sz="2400" b="1" dirty="0">
                <a:solidFill>
                  <a:prstClr val="black"/>
                </a:solidFill>
              </a:rPr>
              <a:t>Evaluation </a:t>
            </a:r>
            <a:r>
              <a:rPr lang="de-CH" dirty="0">
                <a:solidFill>
                  <a:prstClr val="black"/>
                </a:solidFill>
              </a:rPr>
              <a:t>(individuelle)</a:t>
            </a:r>
          </a:p>
        </p:txBody>
      </p:sp>
      <p:sp>
        <p:nvSpPr>
          <p:cNvPr id="6" name="Textfeld 5"/>
          <p:cNvSpPr txBox="1"/>
          <p:nvPr/>
        </p:nvSpPr>
        <p:spPr>
          <a:xfrm>
            <a:off x="4805220" y="3376611"/>
            <a:ext cx="1462373" cy="830997"/>
          </a:xfrm>
          <a:prstGeom prst="rect">
            <a:avLst/>
          </a:prstGeom>
          <a:solidFill>
            <a:schemeClr val="accent6">
              <a:lumMod val="40000"/>
              <a:lumOff val="60000"/>
            </a:schemeClr>
          </a:solidFill>
        </p:spPr>
        <p:txBody>
          <a:bodyPr wrap="square" rtlCol="0">
            <a:spAutoFit/>
          </a:bodyPr>
          <a:lstStyle/>
          <a:p>
            <a:r>
              <a:rPr lang="de-CH" sz="2400" b="1" dirty="0" err="1">
                <a:solidFill>
                  <a:prstClr val="black"/>
                </a:solidFill>
              </a:rPr>
              <a:t>Réactions</a:t>
            </a:r>
            <a:r>
              <a:rPr lang="de-CH" sz="2400" b="1" dirty="0">
                <a:solidFill>
                  <a:prstClr val="black"/>
                </a:solidFill>
              </a:rPr>
              <a:t> de stress</a:t>
            </a:r>
          </a:p>
        </p:txBody>
      </p:sp>
      <p:sp>
        <p:nvSpPr>
          <p:cNvPr id="7" name="Textfeld 6"/>
          <p:cNvSpPr txBox="1"/>
          <p:nvPr/>
        </p:nvSpPr>
        <p:spPr>
          <a:xfrm>
            <a:off x="6845661" y="3180660"/>
            <a:ext cx="1974811" cy="1200329"/>
          </a:xfrm>
          <a:prstGeom prst="rect">
            <a:avLst/>
          </a:prstGeom>
          <a:solidFill>
            <a:srgbClr val="FFC000"/>
          </a:solidFill>
        </p:spPr>
        <p:txBody>
          <a:bodyPr wrap="square" rtlCol="0">
            <a:spAutoFit/>
          </a:bodyPr>
          <a:lstStyle/>
          <a:p>
            <a:r>
              <a:rPr lang="de-CH" sz="2400" b="1" dirty="0">
                <a:solidFill>
                  <a:prstClr val="black"/>
                </a:solidFill>
              </a:rPr>
              <a:t>Attitude au </a:t>
            </a:r>
            <a:r>
              <a:rPr lang="de-CH" sz="2400" b="1" dirty="0" err="1">
                <a:solidFill>
                  <a:prstClr val="black"/>
                </a:solidFill>
              </a:rPr>
              <a:t>travail</a:t>
            </a:r>
            <a:r>
              <a:rPr lang="de-CH" sz="2400" b="1" dirty="0">
                <a:solidFill>
                  <a:prstClr val="black"/>
                </a:solidFill>
              </a:rPr>
              <a:t> / </a:t>
            </a:r>
          </a:p>
          <a:p>
            <a:r>
              <a:rPr lang="de-CH" sz="2400" b="1" dirty="0">
                <a:solidFill>
                  <a:prstClr val="black"/>
                </a:solidFill>
              </a:rPr>
              <a:t>Bien-</a:t>
            </a:r>
            <a:r>
              <a:rPr lang="de-CH" sz="2400" b="1" dirty="0" err="1">
                <a:solidFill>
                  <a:prstClr val="black"/>
                </a:solidFill>
              </a:rPr>
              <a:t>être</a:t>
            </a:r>
            <a:endParaRPr lang="de-CH" sz="2400" b="1" dirty="0">
              <a:solidFill>
                <a:prstClr val="black"/>
              </a:solidFill>
            </a:endParaRPr>
          </a:p>
        </p:txBody>
      </p:sp>
      <p:cxnSp>
        <p:nvCxnSpPr>
          <p:cNvPr id="8" name="Gerade Verbindung mit Pfeil 7"/>
          <p:cNvCxnSpPr/>
          <p:nvPr/>
        </p:nvCxnSpPr>
        <p:spPr>
          <a:xfrm flipV="1">
            <a:off x="4414509" y="3810580"/>
            <a:ext cx="324147" cy="6234"/>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6401781" y="3797847"/>
            <a:ext cx="324147" cy="6234"/>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2357897" y="3810580"/>
            <a:ext cx="324147" cy="6234"/>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531963" y="2862769"/>
            <a:ext cx="0" cy="486145"/>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1623751" y="1501373"/>
            <a:ext cx="3816423" cy="12795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prstClr val="black"/>
                </a:solidFill>
              </a:rPr>
              <a:t>Ressources</a:t>
            </a:r>
            <a:endParaRPr lang="de-CH" sz="2400" b="1" dirty="0">
              <a:solidFill>
                <a:prstClr val="black"/>
              </a:solidFill>
            </a:endParaRPr>
          </a:p>
          <a:p>
            <a:pPr algn="ctr"/>
            <a:r>
              <a:rPr lang="de-CH" sz="2000" dirty="0">
                <a:solidFill>
                  <a:prstClr val="black"/>
                </a:solidFill>
              </a:rPr>
              <a:t>(</a:t>
            </a:r>
            <a:r>
              <a:rPr lang="de-CH" sz="2000" dirty="0" err="1">
                <a:solidFill>
                  <a:prstClr val="black"/>
                </a:solidFill>
              </a:rPr>
              <a:t>Personne</a:t>
            </a:r>
            <a:r>
              <a:rPr lang="de-CH" sz="2000" dirty="0">
                <a:solidFill>
                  <a:prstClr val="black"/>
                </a:solidFill>
              </a:rPr>
              <a:t>/</a:t>
            </a:r>
            <a:r>
              <a:rPr lang="de-CH" sz="2000" dirty="0" err="1">
                <a:solidFill>
                  <a:prstClr val="black"/>
                </a:solidFill>
              </a:rPr>
              <a:t>entreprise</a:t>
            </a:r>
            <a:r>
              <a:rPr lang="de-CH" sz="2000" dirty="0">
                <a:solidFill>
                  <a:prstClr val="black"/>
                </a:solidFill>
              </a:rPr>
              <a:t>)</a:t>
            </a:r>
          </a:p>
        </p:txBody>
      </p:sp>
      <p:pic>
        <p:nvPicPr>
          <p:cNvPr id="13" name="Grafik 12"/>
          <p:cNvPicPr>
            <a:picLocks noChangeAspect="1"/>
          </p:cNvPicPr>
          <p:nvPr/>
        </p:nvPicPr>
        <p:blipFill>
          <a:blip r:embed="rId3"/>
          <a:stretch>
            <a:fillRect/>
          </a:stretch>
        </p:blipFill>
        <p:spPr>
          <a:xfrm>
            <a:off x="5564898" y="1114561"/>
            <a:ext cx="1535832" cy="1535832"/>
          </a:xfrm>
          <a:prstGeom prst="rect">
            <a:avLst/>
          </a:prstGeom>
        </p:spPr>
      </p:pic>
      <p:pic>
        <p:nvPicPr>
          <p:cNvPr id="15" name="Grafik 14"/>
          <p:cNvPicPr>
            <a:picLocks noChangeAspect="1"/>
          </p:cNvPicPr>
          <p:nvPr/>
        </p:nvPicPr>
        <p:blipFill>
          <a:blip r:embed="rId4"/>
          <a:stretch>
            <a:fillRect/>
          </a:stretch>
        </p:blipFill>
        <p:spPr>
          <a:xfrm>
            <a:off x="384611" y="4380989"/>
            <a:ext cx="1900724" cy="1307249"/>
          </a:xfrm>
          <a:prstGeom prst="rect">
            <a:avLst/>
          </a:prstGeom>
        </p:spPr>
      </p:pic>
      <p:pic>
        <p:nvPicPr>
          <p:cNvPr id="16" name="Grafik 15"/>
          <p:cNvPicPr>
            <a:picLocks noChangeAspect="1"/>
          </p:cNvPicPr>
          <p:nvPr/>
        </p:nvPicPr>
        <p:blipFill>
          <a:blip r:embed="rId5"/>
          <a:stretch>
            <a:fillRect/>
          </a:stretch>
        </p:blipFill>
        <p:spPr>
          <a:xfrm>
            <a:off x="7167034" y="4596548"/>
            <a:ext cx="1332063" cy="1332063"/>
          </a:xfrm>
          <a:prstGeom prst="rect">
            <a:avLst/>
          </a:prstGeom>
        </p:spPr>
      </p:pic>
      <p:sp>
        <p:nvSpPr>
          <p:cNvPr id="3" name="ZoneTexte 2"/>
          <p:cNvSpPr txBox="1"/>
          <p:nvPr/>
        </p:nvSpPr>
        <p:spPr>
          <a:xfrm>
            <a:off x="2470593" y="6453336"/>
            <a:ext cx="6188609" cy="276999"/>
          </a:xfrm>
          <a:prstGeom prst="rect">
            <a:avLst/>
          </a:prstGeom>
          <a:noFill/>
        </p:spPr>
        <p:txBody>
          <a:bodyPr wrap="square" rtlCol="0">
            <a:spAutoFit/>
          </a:bodyPr>
          <a:lstStyle/>
          <a:p>
            <a:r>
              <a:rPr lang="fr-CH" sz="1200" dirty="0"/>
              <a:t>Outil basé sur les travaux scientifiques de </a:t>
            </a:r>
            <a:r>
              <a:rPr lang="fr-CH" sz="1200" dirty="0" err="1"/>
              <a:t>Lazarus</a:t>
            </a:r>
            <a:r>
              <a:rPr lang="fr-CH" sz="1200" dirty="0"/>
              <a:t> &amp; </a:t>
            </a:r>
            <a:r>
              <a:rPr lang="fr-CH" sz="1200" dirty="0" err="1"/>
              <a:t>Kaluza</a:t>
            </a:r>
            <a:endParaRPr lang="fr-CH" sz="1200" dirty="0"/>
          </a:p>
        </p:txBody>
      </p:sp>
    </p:spTree>
    <p:extLst>
      <p:ext uri="{BB962C8B-B14F-4D97-AF65-F5344CB8AC3E}">
        <p14:creationId xmlns:p14="http://schemas.microsoft.com/office/powerpoint/2010/main" val="180537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96000" y="181500"/>
            <a:ext cx="7918450" cy="738664"/>
          </a:xfrm>
        </p:spPr>
        <p:txBody>
          <a:bodyPr/>
          <a:lstStyle/>
          <a:p>
            <a:pPr eaLnBrk="1" hangingPunct="1"/>
            <a:r>
              <a:rPr lang="de-CH" dirty="0" err="1"/>
              <a:t>Contenu</a:t>
            </a:r>
            <a:r>
              <a:rPr lang="de-CH" dirty="0"/>
              <a:t> du </a:t>
            </a:r>
            <a:r>
              <a:rPr lang="de-CH" dirty="0" err="1"/>
              <a:t>questionnaire</a:t>
            </a:r>
            <a:endParaRPr lang="de-DE" dirty="0"/>
          </a:p>
        </p:txBody>
      </p:sp>
      <p:sp>
        <p:nvSpPr>
          <p:cNvPr id="3" name="Textfeld 2"/>
          <p:cNvSpPr txBox="1"/>
          <p:nvPr/>
        </p:nvSpPr>
        <p:spPr>
          <a:xfrm>
            <a:off x="179511" y="3589972"/>
            <a:ext cx="2780326" cy="2462213"/>
          </a:xfrm>
          <a:prstGeom prst="rect">
            <a:avLst/>
          </a:prstGeom>
          <a:noFill/>
        </p:spPr>
        <p:txBody>
          <a:bodyPr wrap="square" rtlCol="0">
            <a:spAutoFit/>
          </a:bodyPr>
          <a:lstStyle/>
          <a:p>
            <a:r>
              <a:rPr lang="fr-FR" sz="1400" b="1" dirty="0"/>
              <a:t>Facteurs de stress liés à la tâche</a:t>
            </a:r>
          </a:p>
          <a:p>
            <a:endParaRPr lang="fr-FR" sz="1400" b="1" dirty="0"/>
          </a:p>
          <a:p>
            <a:pPr marL="171450" indent="-171450">
              <a:buFont typeface="Arial" panose="020B0604020202020204" pitchFamily="34" charset="0"/>
              <a:buChar char="•"/>
            </a:pPr>
            <a:r>
              <a:rPr lang="fr-FR" sz="1400" dirty="0"/>
              <a:t>Incertitude</a:t>
            </a:r>
          </a:p>
          <a:p>
            <a:pPr marL="171450" indent="-171450">
              <a:buFont typeface="Arial" panose="020B0604020202020204" pitchFamily="34" charset="0"/>
              <a:buChar char="•"/>
            </a:pPr>
            <a:r>
              <a:rPr lang="fr-FR" sz="1400" dirty="0"/>
              <a:t>Problèmes d’organisation du travail</a:t>
            </a:r>
          </a:p>
          <a:p>
            <a:pPr marL="171450" indent="-171450">
              <a:buFont typeface="Arial" panose="020B0604020202020204" pitchFamily="34" charset="0"/>
              <a:buChar char="•"/>
            </a:pPr>
            <a:r>
              <a:rPr lang="fr-FR" sz="1400" dirty="0"/>
              <a:t>Pressions temporelles</a:t>
            </a:r>
          </a:p>
          <a:p>
            <a:pPr marL="171450" indent="-171450">
              <a:buFont typeface="Arial" panose="020B0604020202020204" pitchFamily="34" charset="0"/>
              <a:buChar char="•"/>
            </a:pPr>
            <a:r>
              <a:rPr lang="fr-FR" sz="1400" dirty="0"/>
              <a:t>Interruptions de travail</a:t>
            </a:r>
          </a:p>
          <a:p>
            <a:pPr marL="171450" indent="-171450">
              <a:buFont typeface="Arial" panose="020B0604020202020204" pitchFamily="34" charset="0"/>
              <a:buChar char="•"/>
            </a:pPr>
            <a:r>
              <a:rPr lang="fr-FR" sz="1400" dirty="0"/>
              <a:t>Surmenage qualitatif</a:t>
            </a:r>
          </a:p>
          <a:p>
            <a:pPr marL="171450" indent="-171450">
              <a:buFont typeface="Arial" panose="020B0604020202020204" pitchFamily="34" charset="0"/>
              <a:buChar char="•"/>
            </a:pPr>
            <a:r>
              <a:rPr lang="fr-FR" sz="1400" dirty="0"/>
              <a:t>Tensions dues à l’environnement</a:t>
            </a:r>
          </a:p>
          <a:p>
            <a:pPr marL="171450" indent="-171450">
              <a:buFont typeface="Arial" panose="020B0604020202020204" pitchFamily="34" charset="0"/>
              <a:buChar char="•"/>
            </a:pPr>
            <a:r>
              <a:rPr lang="fr-FR" sz="1400" dirty="0"/>
              <a:t>Contraintes corporelles unilatérales</a:t>
            </a:r>
            <a:endParaRPr lang="de-CH" sz="1400" dirty="0"/>
          </a:p>
        </p:txBody>
      </p:sp>
      <p:sp>
        <p:nvSpPr>
          <p:cNvPr id="13" name="Textfeld 12"/>
          <p:cNvSpPr txBox="1"/>
          <p:nvPr/>
        </p:nvSpPr>
        <p:spPr>
          <a:xfrm>
            <a:off x="5462122" y="531342"/>
            <a:ext cx="2952328" cy="1600438"/>
          </a:xfrm>
          <a:prstGeom prst="rect">
            <a:avLst/>
          </a:prstGeom>
          <a:noFill/>
          <a:ln w="12700">
            <a:solidFill>
              <a:schemeClr val="tx1"/>
            </a:solidFill>
          </a:ln>
        </p:spPr>
        <p:txBody>
          <a:bodyPr wrap="square" rtlCol="0">
            <a:spAutoFit/>
          </a:bodyPr>
          <a:lstStyle/>
          <a:p>
            <a:r>
              <a:rPr lang="de-CH" sz="1400" b="1" dirty="0" err="1"/>
              <a:t>Ressources</a:t>
            </a:r>
            <a:r>
              <a:rPr lang="de-CH" sz="1400" b="1" dirty="0"/>
              <a:t> et </a:t>
            </a:r>
            <a:r>
              <a:rPr lang="de-CH" sz="1400" b="1" dirty="0" err="1"/>
              <a:t>gestion</a:t>
            </a:r>
            <a:r>
              <a:rPr lang="de-CH" sz="1400" b="1" dirty="0"/>
              <a:t> du stress</a:t>
            </a:r>
          </a:p>
          <a:p>
            <a:pPr marL="285750" indent="-285750">
              <a:buFont typeface="Arial" panose="020B0604020202020204" pitchFamily="34" charset="0"/>
              <a:buChar char="•"/>
            </a:pPr>
            <a:r>
              <a:rPr lang="fr-FR" sz="1400" dirty="0"/>
              <a:t>Marge de manœuvre</a:t>
            </a:r>
          </a:p>
          <a:p>
            <a:pPr marL="285750" indent="-285750">
              <a:buFont typeface="Arial" panose="020B0604020202020204" pitchFamily="34" charset="0"/>
              <a:buChar char="•"/>
            </a:pPr>
            <a:r>
              <a:rPr lang="fr-FR" sz="1400" dirty="0"/>
              <a:t>Globalité de la tâche</a:t>
            </a:r>
          </a:p>
          <a:p>
            <a:pPr marL="285750" indent="-285750">
              <a:buFont typeface="Arial" panose="020B0604020202020204" pitchFamily="34" charset="0"/>
              <a:buChar char="•"/>
            </a:pPr>
            <a:r>
              <a:rPr lang="fr-FR" sz="1400" dirty="0"/>
              <a:t>Participation</a:t>
            </a:r>
          </a:p>
          <a:p>
            <a:pPr marL="285750" indent="-285750">
              <a:buFont typeface="Arial" panose="020B0604020202020204" pitchFamily="34" charset="0"/>
              <a:buChar char="•"/>
            </a:pPr>
            <a:r>
              <a:rPr lang="fr-FR" sz="1400" dirty="0"/>
              <a:t>Appréciation générale</a:t>
            </a:r>
          </a:p>
          <a:p>
            <a:pPr marL="285750" indent="-285750">
              <a:buFont typeface="Arial" panose="020B0604020202020204" pitchFamily="34" charset="0"/>
              <a:buChar char="•"/>
            </a:pPr>
            <a:r>
              <a:rPr lang="fr-FR" sz="1400" dirty="0"/>
              <a:t>Attitude soutenante du supérieur</a:t>
            </a:r>
          </a:p>
          <a:p>
            <a:pPr marL="285750" indent="-285750">
              <a:buFont typeface="Arial" panose="020B0604020202020204" pitchFamily="34" charset="0"/>
              <a:buChar char="•"/>
            </a:pPr>
            <a:r>
              <a:rPr lang="fr-FR" sz="1400" dirty="0"/>
              <a:t>Efficacité personnelle</a:t>
            </a:r>
            <a:endParaRPr lang="de-CH" sz="1400" dirty="0"/>
          </a:p>
        </p:txBody>
      </p:sp>
      <p:sp>
        <p:nvSpPr>
          <p:cNvPr id="15" name="Textfeld 14"/>
          <p:cNvSpPr txBox="1"/>
          <p:nvPr/>
        </p:nvSpPr>
        <p:spPr>
          <a:xfrm>
            <a:off x="5995217" y="3589972"/>
            <a:ext cx="3016541" cy="2677656"/>
          </a:xfrm>
          <a:prstGeom prst="rect">
            <a:avLst/>
          </a:prstGeom>
          <a:noFill/>
          <a:ln w="12700">
            <a:solidFill>
              <a:schemeClr val="tx1"/>
            </a:solidFill>
          </a:ln>
        </p:spPr>
        <p:txBody>
          <a:bodyPr wrap="square" rtlCol="0">
            <a:spAutoFit/>
          </a:bodyPr>
          <a:lstStyle/>
          <a:p>
            <a:r>
              <a:rPr lang="fr-FR" sz="1200" b="1" dirty="0"/>
              <a:t>Attitudes par rapport au travail</a:t>
            </a:r>
          </a:p>
          <a:p>
            <a:pPr marL="171450" indent="-171450">
              <a:buFont typeface="Arial" panose="020B0604020202020204" pitchFamily="34" charset="0"/>
              <a:buChar char="•"/>
            </a:pPr>
            <a:r>
              <a:rPr lang="fr-FR" sz="1200" dirty="0"/>
              <a:t>Attachement émotionnel à l'entreprise</a:t>
            </a:r>
          </a:p>
          <a:p>
            <a:pPr marL="171450" indent="-171450">
              <a:buFont typeface="Arial" panose="020B0604020202020204" pitchFamily="34" charset="0"/>
              <a:buChar char="•"/>
            </a:pPr>
            <a:r>
              <a:rPr lang="fr-FR" sz="1200" dirty="0"/>
              <a:t>Ressentiments à l'égard de l'entreprise</a:t>
            </a:r>
          </a:p>
          <a:p>
            <a:pPr marL="171450" indent="-171450">
              <a:buFont typeface="Arial" panose="020B0604020202020204" pitchFamily="34" charset="0"/>
              <a:buChar char="•"/>
            </a:pPr>
            <a:r>
              <a:rPr lang="fr-FR" sz="1200" dirty="0"/>
              <a:t>Satisfaction générale au travail</a:t>
            </a:r>
          </a:p>
          <a:p>
            <a:pPr marL="171450" indent="-171450">
              <a:buFont typeface="Arial" panose="020B0604020202020204" pitchFamily="34" charset="0"/>
              <a:buChar char="•"/>
            </a:pPr>
            <a:r>
              <a:rPr lang="fr-FR" sz="1200" dirty="0"/>
              <a:t>Résignation au travail</a:t>
            </a:r>
          </a:p>
          <a:p>
            <a:r>
              <a:rPr lang="fr-FR" sz="1200" b="1" dirty="0"/>
              <a:t>Etat de santé psychique et psychosomatique</a:t>
            </a:r>
          </a:p>
          <a:p>
            <a:pPr marL="171450" indent="-171450">
              <a:buFont typeface="Arial" panose="020B0604020202020204" pitchFamily="34" charset="0"/>
              <a:buChar char="•"/>
            </a:pPr>
            <a:r>
              <a:rPr lang="fr-FR" sz="1200" dirty="0"/>
              <a:t>Épuisement</a:t>
            </a:r>
          </a:p>
          <a:p>
            <a:pPr marL="171450" indent="-171450">
              <a:buFont typeface="Arial" panose="020B0604020202020204" pitchFamily="34" charset="0"/>
              <a:buChar char="•"/>
            </a:pPr>
            <a:r>
              <a:rPr lang="fr-FR" sz="1200" dirty="0"/>
              <a:t>Distance psychologique</a:t>
            </a:r>
          </a:p>
          <a:p>
            <a:pPr marL="171450" indent="-171450">
              <a:buFont typeface="Arial" panose="020B0604020202020204" pitchFamily="34" charset="0"/>
              <a:buChar char="•"/>
            </a:pPr>
            <a:r>
              <a:rPr lang="fr-FR" sz="1200" dirty="0"/>
              <a:t>Humeur dépressive liée au travail</a:t>
            </a:r>
          </a:p>
          <a:p>
            <a:pPr marL="171450" indent="-171450">
              <a:buFont typeface="Arial" panose="020B0604020202020204" pitchFamily="34" charset="0"/>
              <a:buChar char="•"/>
            </a:pPr>
            <a:r>
              <a:rPr lang="fr-FR" sz="1200" dirty="0"/>
              <a:t>Enthousiasme lié au travail</a:t>
            </a:r>
          </a:p>
          <a:p>
            <a:pPr marL="171450" indent="-171450">
              <a:buFont typeface="Arial" panose="020B0604020202020204" pitchFamily="34" charset="0"/>
              <a:buChar char="•"/>
            </a:pPr>
            <a:r>
              <a:rPr lang="fr-FR" sz="1200" dirty="0"/>
              <a:t>État global de santé</a:t>
            </a:r>
          </a:p>
          <a:p>
            <a:pPr marL="171450" indent="-171450">
              <a:buFont typeface="Arial" panose="020B0604020202020204" pitchFamily="34" charset="0"/>
              <a:buChar char="•"/>
            </a:pPr>
            <a:r>
              <a:rPr lang="fr-FR" sz="1200" dirty="0"/>
              <a:t>Troubles psychosomatiques</a:t>
            </a:r>
          </a:p>
          <a:p>
            <a:pPr marL="171450" indent="-171450">
              <a:buFont typeface="Arial" panose="020B0604020202020204" pitchFamily="34" charset="0"/>
              <a:buChar char="•"/>
            </a:pPr>
            <a:r>
              <a:rPr lang="fr-FR" sz="1200" dirty="0"/>
              <a:t>Troubles du sommeil</a:t>
            </a:r>
          </a:p>
          <a:p>
            <a:pPr marL="171450" indent="-171450">
              <a:buFont typeface="Arial" panose="020B0604020202020204" pitchFamily="34" charset="0"/>
              <a:buChar char="•"/>
            </a:pPr>
            <a:r>
              <a:rPr lang="fr-FR" sz="1200" dirty="0"/>
              <a:t>Présentéisme</a:t>
            </a:r>
            <a:endParaRPr lang="de-CH" sz="1200" dirty="0"/>
          </a:p>
        </p:txBody>
      </p:sp>
      <p:sp>
        <p:nvSpPr>
          <p:cNvPr id="16" name="Textfeld 15"/>
          <p:cNvSpPr txBox="1"/>
          <p:nvPr/>
        </p:nvSpPr>
        <p:spPr>
          <a:xfrm>
            <a:off x="2961141" y="3589972"/>
            <a:ext cx="2780326" cy="2646878"/>
          </a:xfrm>
          <a:prstGeom prst="rect">
            <a:avLst/>
          </a:prstGeom>
          <a:noFill/>
        </p:spPr>
        <p:txBody>
          <a:bodyPr wrap="square" rtlCol="0">
            <a:spAutoFit/>
          </a:bodyPr>
          <a:lstStyle/>
          <a:p>
            <a:r>
              <a:rPr lang="fr-FR" sz="1400" b="1" dirty="0"/>
              <a:t>Facteurs de stress social et conditions cadres organisationnelles</a:t>
            </a:r>
          </a:p>
          <a:p>
            <a:endParaRPr lang="fr-FR" sz="1400" b="1" dirty="0"/>
          </a:p>
          <a:p>
            <a:pPr marL="171450" indent="-171450">
              <a:buFont typeface="Arial" panose="020B0604020202020204" pitchFamily="34" charset="0"/>
              <a:buChar char="•"/>
            </a:pPr>
            <a:r>
              <a:rPr lang="fr-FR" sz="1400" dirty="0"/>
              <a:t>Déséquilibre entre l'effort et la récompense</a:t>
            </a:r>
          </a:p>
          <a:p>
            <a:pPr marL="171450" indent="-171450">
              <a:buFont typeface="Arial" panose="020B0604020202020204" pitchFamily="34" charset="0"/>
              <a:buChar char="•"/>
            </a:pPr>
            <a:r>
              <a:rPr lang="fr-FR" sz="1400" dirty="0" err="1"/>
              <a:t>Stresseurs</a:t>
            </a:r>
            <a:r>
              <a:rPr lang="fr-FR" sz="1400" dirty="0"/>
              <a:t> sociaux (supérieurs)</a:t>
            </a:r>
          </a:p>
          <a:p>
            <a:pPr marL="171450" indent="-171450">
              <a:buFont typeface="Arial" panose="020B0604020202020204" pitchFamily="34" charset="0"/>
              <a:buChar char="•"/>
            </a:pPr>
            <a:r>
              <a:rPr lang="fr-FR" sz="1400" dirty="0" err="1"/>
              <a:t>Stresseurs</a:t>
            </a:r>
            <a:r>
              <a:rPr lang="fr-FR" sz="1400" dirty="0"/>
              <a:t> sociaux (collègues)</a:t>
            </a:r>
          </a:p>
          <a:p>
            <a:pPr marL="171450" indent="-171450">
              <a:buFont typeface="Arial" panose="020B0604020202020204" pitchFamily="34" charset="0"/>
              <a:buChar char="•"/>
            </a:pPr>
            <a:r>
              <a:rPr lang="fr-FR" sz="1400" dirty="0"/>
              <a:t>Insécurité de la place de travail</a:t>
            </a:r>
          </a:p>
          <a:p>
            <a:pPr marL="171450" indent="-171450">
              <a:buFont typeface="Arial" panose="020B0604020202020204" pitchFamily="34" charset="0"/>
              <a:buChar char="•"/>
            </a:pPr>
            <a:r>
              <a:rPr lang="fr-FR" sz="1400" dirty="0"/>
              <a:t>Conflit travail - vie privée</a:t>
            </a:r>
          </a:p>
          <a:p>
            <a:pPr marL="171450" indent="-171450">
              <a:buFont typeface="Arial" panose="020B0604020202020204" pitchFamily="34" charset="0"/>
              <a:buChar char="•"/>
            </a:pPr>
            <a:r>
              <a:rPr lang="fr-FR" sz="1400" dirty="0"/>
              <a:t>Conflit vie privée - travail</a:t>
            </a:r>
          </a:p>
          <a:p>
            <a:pPr marL="285750" indent="-285750">
              <a:buFont typeface="Arial" panose="020B0604020202020204" pitchFamily="34" charset="0"/>
              <a:buChar char="•"/>
            </a:pPr>
            <a:endParaRPr lang="de-CH" sz="1200" dirty="0"/>
          </a:p>
        </p:txBody>
      </p:sp>
      <p:sp>
        <p:nvSpPr>
          <p:cNvPr id="4" name="Rechteck 3"/>
          <p:cNvSpPr/>
          <p:nvPr/>
        </p:nvSpPr>
        <p:spPr>
          <a:xfrm>
            <a:off x="158382" y="3589972"/>
            <a:ext cx="5583085" cy="24314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oliennummernplatzhalter 4"/>
          <p:cNvSpPr>
            <a:spLocks noGrp="1"/>
          </p:cNvSpPr>
          <p:nvPr>
            <p:ph type="sldNum" sz="quarter" idx="4"/>
          </p:nvPr>
        </p:nvSpPr>
        <p:spPr>
          <a:xfrm>
            <a:off x="8676455" y="6209404"/>
            <a:ext cx="298376" cy="153888"/>
          </a:xfrm>
        </p:spPr>
        <p:txBody>
          <a:bodyPr/>
          <a:lstStyle/>
          <a:p>
            <a:fld id="{7F0FD424-1B19-46C7-881C-20EF545B5F0A}" type="slidenum">
              <a:rPr lang="de-CH" smtClean="0"/>
              <a:t>26</a:t>
            </a:fld>
            <a:endParaRPr lang="de-CH"/>
          </a:p>
        </p:txBody>
      </p:sp>
      <p:sp>
        <p:nvSpPr>
          <p:cNvPr id="18" name="Textfeld 3">
            <a:extLst>
              <a:ext uri="{FF2B5EF4-FFF2-40B4-BE49-F238E27FC236}">
                <a16:creationId xmlns:a16="http://schemas.microsoft.com/office/drawing/2014/main" id="{4FDD947D-9629-436E-8EBD-4A9E4C5CD8B4}"/>
              </a:ext>
            </a:extLst>
          </p:cNvPr>
          <p:cNvSpPr txBox="1"/>
          <p:nvPr/>
        </p:nvSpPr>
        <p:spPr>
          <a:xfrm>
            <a:off x="212168" y="2553776"/>
            <a:ext cx="1998883" cy="738664"/>
          </a:xfrm>
          <a:prstGeom prst="rect">
            <a:avLst/>
          </a:prstGeom>
          <a:solidFill>
            <a:srgbClr val="FFC000"/>
          </a:solidFill>
        </p:spPr>
        <p:txBody>
          <a:bodyPr wrap="square" rtlCol="0">
            <a:spAutoFit/>
          </a:bodyPr>
          <a:lstStyle/>
          <a:p>
            <a:r>
              <a:rPr lang="de-CH" sz="2400" b="1" dirty="0" err="1">
                <a:solidFill>
                  <a:prstClr val="black"/>
                </a:solidFill>
              </a:rPr>
              <a:t>Contraintes</a:t>
            </a:r>
            <a:endParaRPr lang="de-CH" sz="2400" b="1" dirty="0">
              <a:solidFill>
                <a:prstClr val="black"/>
              </a:solidFill>
              <a:highlight>
                <a:srgbClr val="FFFF00"/>
              </a:highlight>
            </a:endParaRPr>
          </a:p>
          <a:p>
            <a:r>
              <a:rPr lang="de-CH" dirty="0">
                <a:solidFill>
                  <a:prstClr val="black"/>
                </a:solidFill>
              </a:rPr>
              <a:t>(</a:t>
            </a:r>
            <a:r>
              <a:rPr lang="de-CH" dirty="0" err="1">
                <a:solidFill>
                  <a:prstClr val="black"/>
                </a:solidFill>
              </a:rPr>
              <a:t>facteurs</a:t>
            </a:r>
            <a:r>
              <a:rPr lang="de-CH" dirty="0">
                <a:solidFill>
                  <a:prstClr val="black"/>
                </a:solidFill>
              </a:rPr>
              <a:t> de stress)</a:t>
            </a:r>
          </a:p>
        </p:txBody>
      </p:sp>
      <p:sp>
        <p:nvSpPr>
          <p:cNvPr id="19" name="Textfeld 4">
            <a:extLst>
              <a:ext uri="{FF2B5EF4-FFF2-40B4-BE49-F238E27FC236}">
                <a16:creationId xmlns:a16="http://schemas.microsoft.com/office/drawing/2014/main" id="{5E50189E-0378-42E9-A008-7B33DC9FA707}"/>
              </a:ext>
            </a:extLst>
          </p:cNvPr>
          <p:cNvSpPr txBox="1"/>
          <p:nvPr/>
        </p:nvSpPr>
        <p:spPr>
          <a:xfrm>
            <a:off x="2680322" y="2541043"/>
            <a:ext cx="1584176" cy="738664"/>
          </a:xfrm>
          <a:prstGeom prst="rect">
            <a:avLst/>
          </a:prstGeom>
          <a:solidFill>
            <a:schemeClr val="accent6">
              <a:lumMod val="40000"/>
              <a:lumOff val="60000"/>
            </a:schemeClr>
          </a:solidFill>
        </p:spPr>
        <p:txBody>
          <a:bodyPr wrap="square" rtlCol="0">
            <a:spAutoFit/>
          </a:bodyPr>
          <a:lstStyle/>
          <a:p>
            <a:r>
              <a:rPr lang="de-CH" sz="2400" b="1" dirty="0">
                <a:solidFill>
                  <a:prstClr val="black"/>
                </a:solidFill>
              </a:rPr>
              <a:t>Evaluation </a:t>
            </a:r>
            <a:r>
              <a:rPr lang="de-CH" dirty="0">
                <a:solidFill>
                  <a:prstClr val="black"/>
                </a:solidFill>
              </a:rPr>
              <a:t>(individuelle)</a:t>
            </a:r>
          </a:p>
        </p:txBody>
      </p:sp>
      <p:sp>
        <p:nvSpPr>
          <p:cNvPr id="20" name="Textfeld 5">
            <a:extLst>
              <a:ext uri="{FF2B5EF4-FFF2-40B4-BE49-F238E27FC236}">
                <a16:creationId xmlns:a16="http://schemas.microsoft.com/office/drawing/2014/main" id="{28AA93FB-3F51-46C7-AC31-E026CE84D0C0}"/>
              </a:ext>
            </a:extLst>
          </p:cNvPr>
          <p:cNvSpPr txBox="1"/>
          <p:nvPr/>
        </p:nvSpPr>
        <p:spPr>
          <a:xfrm>
            <a:off x="4730936" y="2489139"/>
            <a:ext cx="1462373" cy="830997"/>
          </a:xfrm>
          <a:prstGeom prst="rect">
            <a:avLst/>
          </a:prstGeom>
          <a:solidFill>
            <a:schemeClr val="accent6">
              <a:lumMod val="40000"/>
              <a:lumOff val="60000"/>
            </a:schemeClr>
          </a:solidFill>
        </p:spPr>
        <p:txBody>
          <a:bodyPr wrap="square" rtlCol="0">
            <a:spAutoFit/>
          </a:bodyPr>
          <a:lstStyle/>
          <a:p>
            <a:r>
              <a:rPr lang="de-CH" sz="2400" b="1" dirty="0" err="1">
                <a:solidFill>
                  <a:prstClr val="black"/>
                </a:solidFill>
              </a:rPr>
              <a:t>Réactions</a:t>
            </a:r>
            <a:r>
              <a:rPr lang="de-CH" sz="2400" b="1" dirty="0">
                <a:solidFill>
                  <a:prstClr val="black"/>
                </a:solidFill>
              </a:rPr>
              <a:t> de stress</a:t>
            </a:r>
          </a:p>
        </p:txBody>
      </p:sp>
      <p:sp>
        <p:nvSpPr>
          <p:cNvPr id="21" name="Textfeld 6">
            <a:extLst>
              <a:ext uri="{FF2B5EF4-FFF2-40B4-BE49-F238E27FC236}">
                <a16:creationId xmlns:a16="http://schemas.microsoft.com/office/drawing/2014/main" id="{D7FFE51F-FE55-487E-8E29-4FC4FB3BA31C}"/>
              </a:ext>
            </a:extLst>
          </p:cNvPr>
          <p:cNvSpPr txBox="1"/>
          <p:nvPr/>
        </p:nvSpPr>
        <p:spPr>
          <a:xfrm>
            <a:off x="6771377" y="2293188"/>
            <a:ext cx="1974811" cy="1200329"/>
          </a:xfrm>
          <a:prstGeom prst="rect">
            <a:avLst/>
          </a:prstGeom>
          <a:solidFill>
            <a:srgbClr val="FFC000"/>
          </a:solidFill>
        </p:spPr>
        <p:txBody>
          <a:bodyPr wrap="square" rtlCol="0">
            <a:spAutoFit/>
          </a:bodyPr>
          <a:lstStyle/>
          <a:p>
            <a:r>
              <a:rPr lang="de-CH" sz="2400" b="1" dirty="0">
                <a:solidFill>
                  <a:prstClr val="black"/>
                </a:solidFill>
              </a:rPr>
              <a:t>Attitude au </a:t>
            </a:r>
            <a:r>
              <a:rPr lang="de-CH" sz="2400" b="1" dirty="0" err="1">
                <a:solidFill>
                  <a:prstClr val="black"/>
                </a:solidFill>
              </a:rPr>
              <a:t>travail</a:t>
            </a:r>
            <a:r>
              <a:rPr lang="de-CH" sz="2400" b="1" dirty="0">
                <a:solidFill>
                  <a:prstClr val="black"/>
                </a:solidFill>
              </a:rPr>
              <a:t> / </a:t>
            </a:r>
          </a:p>
          <a:p>
            <a:r>
              <a:rPr lang="de-CH" sz="2400" b="1" dirty="0">
                <a:solidFill>
                  <a:prstClr val="black"/>
                </a:solidFill>
              </a:rPr>
              <a:t>Bien-</a:t>
            </a:r>
            <a:r>
              <a:rPr lang="de-CH" sz="2400" b="1" dirty="0" err="1">
                <a:solidFill>
                  <a:prstClr val="black"/>
                </a:solidFill>
              </a:rPr>
              <a:t>être</a:t>
            </a:r>
            <a:endParaRPr lang="de-CH" sz="2400" b="1" dirty="0">
              <a:solidFill>
                <a:prstClr val="black"/>
              </a:solidFill>
            </a:endParaRPr>
          </a:p>
        </p:txBody>
      </p:sp>
      <p:cxnSp>
        <p:nvCxnSpPr>
          <p:cNvPr id="22" name="Gerade Verbindung mit Pfeil 7">
            <a:extLst>
              <a:ext uri="{FF2B5EF4-FFF2-40B4-BE49-F238E27FC236}">
                <a16:creationId xmlns:a16="http://schemas.microsoft.com/office/drawing/2014/main" id="{0136505B-4EAB-4C7D-ACFB-FF21900C939A}"/>
              </a:ext>
            </a:extLst>
          </p:cNvPr>
          <p:cNvCxnSpPr/>
          <p:nvPr/>
        </p:nvCxnSpPr>
        <p:spPr>
          <a:xfrm flipV="1">
            <a:off x="4340225" y="2923108"/>
            <a:ext cx="324147" cy="6234"/>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8">
            <a:extLst>
              <a:ext uri="{FF2B5EF4-FFF2-40B4-BE49-F238E27FC236}">
                <a16:creationId xmlns:a16="http://schemas.microsoft.com/office/drawing/2014/main" id="{8856B285-98DF-4230-AC60-AB144E8E220E}"/>
              </a:ext>
            </a:extLst>
          </p:cNvPr>
          <p:cNvCxnSpPr/>
          <p:nvPr/>
        </p:nvCxnSpPr>
        <p:spPr>
          <a:xfrm flipV="1">
            <a:off x="6327497" y="2910375"/>
            <a:ext cx="324147" cy="6234"/>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9">
            <a:extLst>
              <a:ext uri="{FF2B5EF4-FFF2-40B4-BE49-F238E27FC236}">
                <a16:creationId xmlns:a16="http://schemas.microsoft.com/office/drawing/2014/main" id="{0D9EFF51-4237-4EF8-AB9B-F645DCDF8A88}"/>
              </a:ext>
            </a:extLst>
          </p:cNvPr>
          <p:cNvCxnSpPr/>
          <p:nvPr/>
        </p:nvCxnSpPr>
        <p:spPr>
          <a:xfrm flipV="1">
            <a:off x="2283613" y="2923108"/>
            <a:ext cx="324147" cy="6234"/>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10">
            <a:extLst>
              <a:ext uri="{FF2B5EF4-FFF2-40B4-BE49-F238E27FC236}">
                <a16:creationId xmlns:a16="http://schemas.microsoft.com/office/drawing/2014/main" id="{225D271B-F7DE-48D7-AAAD-75784C922224}"/>
              </a:ext>
            </a:extLst>
          </p:cNvPr>
          <p:cNvCxnSpPr>
            <a:cxnSpLocks/>
          </p:cNvCxnSpPr>
          <p:nvPr/>
        </p:nvCxnSpPr>
        <p:spPr>
          <a:xfrm>
            <a:off x="3457679" y="2132856"/>
            <a:ext cx="1" cy="376033"/>
          </a:xfrm>
          <a:prstGeom prst="straightConnector1">
            <a:avLst/>
          </a:prstGeom>
          <a:ln w="38100">
            <a:solidFill>
              <a:srgbClr val="00A6DE"/>
            </a:solidFill>
            <a:tailEnd type="arrow"/>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C4DBCCA7-5C33-406A-A9A4-E3A384E3160D}"/>
              </a:ext>
            </a:extLst>
          </p:cNvPr>
          <p:cNvSpPr/>
          <p:nvPr/>
        </p:nvSpPr>
        <p:spPr>
          <a:xfrm>
            <a:off x="1549467" y="805815"/>
            <a:ext cx="3816423" cy="12795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prstClr val="black"/>
                </a:solidFill>
              </a:rPr>
              <a:t>Ressources</a:t>
            </a:r>
            <a:endParaRPr lang="de-CH" sz="2400" b="1" dirty="0">
              <a:solidFill>
                <a:prstClr val="black"/>
              </a:solidFill>
            </a:endParaRPr>
          </a:p>
          <a:p>
            <a:pPr algn="ctr"/>
            <a:r>
              <a:rPr lang="de-CH" sz="2000" dirty="0">
                <a:solidFill>
                  <a:prstClr val="black"/>
                </a:solidFill>
              </a:rPr>
              <a:t>(</a:t>
            </a:r>
            <a:r>
              <a:rPr lang="de-CH" sz="2000" dirty="0" err="1">
                <a:solidFill>
                  <a:prstClr val="black"/>
                </a:solidFill>
              </a:rPr>
              <a:t>Personne</a:t>
            </a:r>
            <a:r>
              <a:rPr lang="de-CH" sz="2000" dirty="0">
                <a:solidFill>
                  <a:prstClr val="black"/>
                </a:solidFill>
              </a:rPr>
              <a:t>/</a:t>
            </a:r>
            <a:r>
              <a:rPr lang="de-CH" sz="2000" dirty="0" err="1">
                <a:solidFill>
                  <a:prstClr val="black"/>
                </a:solidFill>
              </a:rPr>
              <a:t>entreprise</a:t>
            </a:r>
            <a:r>
              <a:rPr lang="de-CH" sz="2000" dirty="0">
                <a:solidFill>
                  <a:prstClr val="black"/>
                </a:solidFill>
              </a:rPr>
              <a:t>)</a:t>
            </a:r>
          </a:p>
        </p:txBody>
      </p:sp>
    </p:spTree>
    <p:extLst>
      <p:ext uri="{BB962C8B-B14F-4D97-AF65-F5344CB8AC3E}">
        <p14:creationId xmlns:p14="http://schemas.microsoft.com/office/powerpoint/2010/main" val="39854824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92F7A25-20AB-4215-BC69-AB3172109488}"/>
              </a:ext>
            </a:extLst>
          </p:cNvPr>
          <p:cNvSpPr>
            <a:spLocks noGrp="1"/>
          </p:cNvSpPr>
          <p:nvPr>
            <p:ph idx="1"/>
          </p:nvPr>
        </p:nvSpPr>
        <p:spPr/>
        <p:txBody>
          <a:bodyPr/>
          <a:lstStyle/>
          <a:p>
            <a:endParaRPr lang="fr-CH"/>
          </a:p>
        </p:txBody>
      </p:sp>
      <p:sp>
        <p:nvSpPr>
          <p:cNvPr id="3" name="Titre 2">
            <a:extLst>
              <a:ext uri="{FF2B5EF4-FFF2-40B4-BE49-F238E27FC236}">
                <a16:creationId xmlns:a16="http://schemas.microsoft.com/office/drawing/2014/main" id="{2FCE7C9D-B79A-4312-AA50-DA57FA3CD1A9}"/>
              </a:ext>
            </a:extLst>
          </p:cNvPr>
          <p:cNvSpPr>
            <a:spLocks noGrp="1"/>
          </p:cNvSpPr>
          <p:nvPr>
            <p:ph type="title"/>
          </p:nvPr>
        </p:nvSpPr>
        <p:spPr/>
        <p:txBody>
          <a:bodyPr/>
          <a:lstStyle/>
          <a:p>
            <a:r>
              <a:rPr lang="fr-FR" dirty="0"/>
              <a:t>Résultats individuels</a:t>
            </a:r>
            <a:endParaRPr lang="fr-CH" dirty="0"/>
          </a:p>
        </p:txBody>
      </p:sp>
      <p:pic>
        <p:nvPicPr>
          <p:cNvPr id="4" name="Image 3">
            <a:extLst>
              <a:ext uri="{FF2B5EF4-FFF2-40B4-BE49-F238E27FC236}">
                <a16:creationId xmlns:a16="http://schemas.microsoft.com/office/drawing/2014/main" id="{383C9DA6-53C6-48BD-BCD7-59049B9A7AC0}"/>
              </a:ext>
            </a:extLst>
          </p:cNvPr>
          <p:cNvPicPr>
            <a:picLocks noChangeAspect="1"/>
          </p:cNvPicPr>
          <p:nvPr/>
        </p:nvPicPr>
        <p:blipFill>
          <a:blip r:embed="rId2"/>
          <a:stretch>
            <a:fillRect/>
          </a:stretch>
        </p:blipFill>
        <p:spPr>
          <a:xfrm>
            <a:off x="251520" y="969957"/>
            <a:ext cx="7668344" cy="5298874"/>
          </a:xfrm>
          <a:prstGeom prst="rect">
            <a:avLst/>
          </a:prstGeom>
        </p:spPr>
      </p:pic>
    </p:spTree>
    <p:extLst>
      <p:ext uri="{BB962C8B-B14F-4D97-AF65-F5344CB8AC3E}">
        <p14:creationId xmlns:p14="http://schemas.microsoft.com/office/powerpoint/2010/main" val="1090746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7042A51-F16E-4F56-BE7D-C78B00479B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774" y="1052736"/>
            <a:ext cx="7664195" cy="5105033"/>
          </a:xfrm>
        </p:spPr>
      </p:pic>
      <p:sp>
        <p:nvSpPr>
          <p:cNvPr id="3" name="Titre 2">
            <a:extLst>
              <a:ext uri="{FF2B5EF4-FFF2-40B4-BE49-F238E27FC236}">
                <a16:creationId xmlns:a16="http://schemas.microsoft.com/office/drawing/2014/main" id="{90B95F0D-EC69-4004-9CF5-31AEF8772C7B}"/>
              </a:ext>
            </a:extLst>
          </p:cNvPr>
          <p:cNvSpPr>
            <a:spLocks noGrp="1"/>
          </p:cNvSpPr>
          <p:nvPr>
            <p:ph type="title"/>
          </p:nvPr>
        </p:nvSpPr>
        <p:spPr/>
        <p:txBody>
          <a:bodyPr/>
          <a:lstStyle/>
          <a:p>
            <a:r>
              <a:rPr lang="fr-FR" dirty="0"/>
              <a:t>Résultats d’équipe (n≥10)</a:t>
            </a:r>
            <a:endParaRPr lang="fr-CH" dirty="0"/>
          </a:p>
        </p:txBody>
      </p:sp>
    </p:spTree>
    <p:extLst>
      <p:ext uri="{BB962C8B-B14F-4D97-AF65-F5344CB8AC3E}">
        <p14:creationId xmlns:p14="http://schemas.microsoft.com/office/powerpoint/2010/main" val="159007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911616D-CBFC-49CB-87B0-F4DD96628DBD}"/>
              </a:ext>
            </a:extLst>
          </p:cNvPr>
          <p:cNvSpPr>
            <a:spLocks noGrp="1"/>
          </p:cNvSpPr>
          <p:nvPr>
            <p:ph idx="1"/>
          </p:nvPr>
        </p:nvSpPr>
        <p:spPr/>
        <p:txBody>
          <a:bodyPr/>
          <a:lstStyle/>
          <a:p>
            <a:endParaRPr lang="fr-CH"/>
          </a:p>
        </p:txBody>
      </p:sp>
      <p:pic>
        <p:nvPicPr>
          <p:cNvPr id="4" name="Image 3">
            <a:extLst>
              <a:ext uri="{FF2B5EF4-FFF2-40B4-BE49-F238E27FC236}">
                <a16:creationId xmlns:a16="http://schemas.microsoft.com/office/drawing/2014/main" id="{F44EE851-CCBE-4D8A-89DE-9D042EBF9500}"/>
              </a:ext>
            </a:extLst>
          </p:cNvPr>
          <p:cNvPicPr>
            <a:picLocks noChangeAspect="1"/>
          </p:cNvPicPr>
          <p:nvPr/>
        </p:nvPicPr>
        <p:blipFill rotWithShape="1">
          <a:blip r:embed="rId2"/>
          <a:srcRect t="17857"/>
          <a:stretch/>
        </p:blipFill>
        <p:spPr>
          <a:xfrm>
            <a:off x="323528" y="1268760"/>
            <a:ext cx="7780557" cy="4968552"/>
          </a:xfrm>
          <a:prstGeom prst="rect">
            <a:avLst/>
          </a:prstGeom>
        </p:spPr>
      </p:pic>
      <p:sp>
        <p:nvSpPr>
          <p:cNvPr id="5" name="ZoneTexte 4">
            <a:extLst>
              <a:ext uri="{FF2B5EF4-FFF2-40B4-BE49-F238E27FC236}">
                <a16:creationId xmlns:a16="http://schemas.microsoft.com/office/drawing/2014/main" id="{1E152942-07B3-41E5-B31D-0595C9905AD6}"/>
              </a:ext>
            </a:extLst>
          </p:cNvPr>
          <p:cNvSpPr txBox="1"/>
          <p:nvPr/>
        </p:nvSpPr>
        <p:spPr>
          <a:xfrm>
            <a:off x="612775" y="652736"/>
            <a:ext cx="6984776" cy="461665"/>
          </a:xfrm>
          <a:prstGeom prst="rect">
            <a:avLst/>
          </a:prstGeom>
          <a:solidFill>
            <a:schemeClr val="bg1"/>
          </a:solidFill>
        </p:spPr>
        <p:txBody>
          <a:bodyPr wrap="square" rtlCol="0">
            <a:spAutoFit/>
          </a:bodyPr>
          <a:lstStyle/>
          <a:p>
            <a:r>
              <a:rPr lang="fr-FR" sz="2400" b="1" dirty="0"/>
              <a:t>Aperçu des équipes par l’organigramme</a:t>
            </a:r>
            <a:endParaRPr lang="fr-CH" sz="2400" b="1" dirty="0"/>
          </a:p>
        </p:txBody>
      </p:sp>
    </p:spTree>
    <p:extLst>
      <p:ext uri="{BB962C8B-B14F-4D97-AF65-F5344CB8AC3E}">
        <p14:creationId xmlns:p14="http://schemas.microsoft.com/office/powerpoint/2010/main" val="105152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3</a:t>
            </a:fld>
            <a:endParaRPr lang="de-CH" dirty="0"/>
          </a:p>
        </p:txBody>
      </p:sp>
      <p:sp>
        <p:nvSpPr>
          <p:cNvPr id="5" name="Titre 4"/>
          <p:cNvSpPr>
            <a:spLocks noGrp="1"/>
          </p:cNvSpPr>
          <p:nvPr>
            <p:ph type="title"/>
          </p:nvPr>
        </p:nvSpPr>
        <p:spPr>
          <a:xfrm>
            <a:off x="611560" y="620688"/>
            <a:ext cx="7918450" cy="1143000"/>
          </a:xfrm>
        </p:spPr>
        <p:txBody>
          <a:bodyPr/>
          <a:lstStyle/>
          <a:p>
            <a:pPr algn="ctr"/>
            <a:r>
              <a:rPr lang="fr-FR" sz="4400" dirty="0">
                <a:solidFill>
                  <a:srgbClr val="E50430"/>
                </a:solidFill>
              </a:rPr>
              <a:t>Agenda</a:t>
            </a:r>
            <a:br>
              <a:rPr lang="fr-FR" sz="4400" dirty="0">
                <a:solidFill>
                  <a:srgbClr val="E50430"/>
                </a:solidFill>
              </a:rPr>
            </a:br>
            <a:endParaRPr lang="fr-CH" sz="4400" dirty="0">
              <a:solidFill>
                <a:srgbClr val="E50430"/>
              </a:solidFill>
            </a:endParaRPr>
          </a:p>
        </p:txBody>
      </p:sp>
      <p:sp>
        <p:nvSpPr>
          <p:cNvPr id="2" name="ZoneTexte 1"/>
          <p:cNvSpPr txBox="1"/>
          <p:nvPr/>
        </p:nvSpPr>
        <p:spPr>
          <a:xfrm>
            <a:off x="181572" y="1556792"/>
            <a:ext cx="8962428" cy="2954655"/>
          </a:xfrm>
          <a:prstGeom prst="rect">
            <a:avLst/>
          </a:prstGeom>
          <a:noFill/>
        </p:spPr>
        <p:txBody>
          <a:bodyPr wrap="square" rtlCol="0">
            <a:spAutoFit/>
          </a:bodyPr>
          <a:lstStyle/>
          <a:p>
            <a:pPr marL="457200" indent="-457200">
              <a:buClr>
                <a:srgbClr val="E50430"/>
              </a:buClr>
              <a:buFont typeface="Arial" panose="020B0604020202020204" pitchFamily="34" charset="0"/>
              <a:buChar char="•"/>
            </a:pPr>
            <a:r>
              <a:rPr lang="fr-CH" sz="2800" dirty="0"/>
              <a:t>De quelques enjeux actuels </a:t>
            </a:r>
          </a:p>
          <a:p>
            <a:pPr marL="457200" indent="-457200">
              <a:buClr>
                <a:srgbClr val="E50430"/>
              </a:buClr>
              <a:buFont typeface="Arial" panose="020B0604020202020204" pitchFamily="34" charset="0"/>
              <a:buChar char="•"/>
            </a:pPr>
            <a:r>
              <a:rPr lang="fr-CH" sz="2800" dirty="0"/>
              <a:t>PME Vital, un outil accessible pour petites organisations</a:t>
            </a:r>
          </a:p>
          <a:p>
            <a:pPr marL="457200" indent="-457200">
              <a:buClr>
                <a:srgbClr val="E50430"/>
              </a:buClr>
              <a:buFont typeface="Arial" panose="020B0604020202020204" pitchFamily="34" charset="0"/>
              <a:buChar char="•"/>
            </a:pPr>
            <a:r>
              <a:rPr lang="fr-CH" sz="2800" dirty="0"/>
              <a:t>Critères de Gestion de la Santé en Entreprise (GSE)</a:t>
            </a:r>
          </a:p>
          <a:p>
            <a:pPr marL="457200" indent="-457200">
              <a:buClr>
                <a:srgbClr val="E50430"/>
              </a:buClr>
              <a:buFont typeface="Arial" panose="020B0604020202020204" pitchFamily="34" charset="0"/>
              <a:buChar char="•"/>
            </a:pPr>
            <a:r>
              <a:rPr lang="fr-CH" sz="2800" dirty="0"/>
              <a:t>Job Stress </a:t>
            </a:r>
            <a:r>
              <a:rPr lang="fr-CH" sz="2800" dirty="0" err="1"/>
              <a:t>Analysis</a:t>
            </a:r>
            <a:r>
              <a:rPr lang="fr-CH" sz="2800" dirty="0"/>
              <a:t> &amp; Job Stress Index</a:t>
            </a:r>
          </a:p>
          <a:p>
            <a:pPr marL="457200" indent="-457200">
              <a:buClr>
                <a:srgbClr val="E50430"/>
              </a:buClr>
              <a:buFont typeface="Arial" panose="020B0604020202020204" pitchFamily="34" charset="0"/>
              <a:buChar char="•"/>
            </a:pPr>
            <a:r>
              <a:rPr lang="fr-CH" sz="2800" dirty="0"/>
              <a:t> Mesure de variabilité de fréquence cardiaque (VFC)</a:t>
            </a:r>
          </a:p>
          <a:p>
            <a:pPr marL="457200" indent="-457200">
              <a:buClr>
                <a:srgbClr val="E50430"/>
              </a:buClr>
              <a:buFont typeface="Arial" panose="020B0604020202020204" pitchFamily="34" charset="0"/>
              <a:buChar char="•"/>
            </a:pPr>
            <a:r>
              <a:rPr lang="fr-CH" sz="2800" dirty="0"/>
              <a:t>Renforcement des compétences des supérieurs directs</a:t>
            </a:r>
          </a:p>
          <a:p>
            <a:pPr marL="285750" indent="-285750">
              <a:buFont typeface="Wingdings" panose="05000000000000000000" pitchFamily="2" charset="2"/>
              <a:buChar char="Ø"/>
            </a:pPr>
            <a:endParaRPr lang="fr-CH" dirty="0"/>
          </a:p>
        </p:txBody>
      </p:sp>
    </p:spTree>
    <p:extLst>
      <p:ext uri="{BB962C8B-B14F-4D97-AF65-F5344CB8AC3E}">
        <p14:creationId xmlns:p14="http://schemas.microsoft.com/office/powerpoint/2010/main" val="45122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67544" y="1340768"/>
            <a:ext cx="8568952" cy="2769989"/>
          </a:xfrm>
        </p:spPr>
        <p:txBody>
          <a:bodyPr/>
          <a:lstStyle/>
          <a:p>
            <a:pPr>
              <a:defRPr/>
            </a:pPr>
            <a:r>
              <a:rPr lang="fr-FR" sz="1800" b="1" dirty="0"/>
              <a:t>1) Analyser les conditions de travail et en déduire un plan d’action ciblé.</a:t>
            </a:r>
          </a:p>
          <a:p>
            <a:pPr marL="400050" lvl="2" indent="0">
              <a:buNone/>
              <a:defRPr/>
            </a:pPr>
            <a:endParaRPr lang="fr-FR" sz="1800" dirty="0"/>
          </a:p>
          <a:p>
            <a:pPr marL="400050" lvl="2" indent="0">
              <a:buNone/>
              <a:defRPr/>
            </a:pPr>
            <a:endParaRPr lang="fr-FR" sz="1800" dirty="0"/>
          </a:p>
          <a:p>
            <a:pPr marL="38100">
              <a:defRPr/>
            </a:pPr>
            <a:r>
              <a:rPr lang="fr-FR" sz="1800" b="1" dirty="0"/>
              <a:t>2) Observer les changements</a:t>
            </a:r>
          </a:p>
          <a:p>
            <a:pPr marL="742950" lvl="2" indent="-342900">
              <a:buFont typeface="Arial" panose="020B0604020202020204" pitchFamily="34" charset="0"/>
              <a:buChar char="•"/>
              <a:defRPr/>
            </a:pPr>
            <a:endParaRPr lang="fr-FR" sz="1800" dirty="0"/>
          </a:p>
          <a:p>
            <a:pPr marL="742950" lvl="2" indent="-342900">
              <a:buFont typeface="Arial" panose="020B0604020202020204" pitchFamily="34" charset="0"/>
              <a:buChar char="•"/>
              <a:defRPr/>
            </a:pPr>
            <a:endParaRPr lang="fr-FR" sz="1800" dirty="0"/>
          </a:p>
          <a:p>
            <a:pPr marL="38100">
              <a:defRPr/>
            </a:pPr>
            <a:r>
              <a:rPr lang="fr-FR" sz="1800" b="1" dirty="0"/>
              <a:t>3) Obtenir des résultats au niveau de l'équipe, du département et de l'entreprise</a:t>
            </a:r>
          </a:p>
          <a:p>
            <a:pPr marL="742950" lvl="2" indent="-342900">
              <a:buFont typeface="Arial" panose="020B0604020202020204" pitchFamily="34" charset="0"/>
              <a:buChar char="•"/>
              <a:defRPr/>
            </a:pPr>
            <a:endParaRPr lang="fr-FR" sz="1800" dirty="0"/>
          </a:p>
          <a:p>
            <a:pPr marL="742950" lvl="2" indent="-342900">
              <a:buFont typeface="Arial" panose="020B0604020202020204" pitchFamily="34" charset="0"/>
              <a:buChar char="•"/>
              <a:defRPr/>
            </a:pPr>
            <a:endParaRPr lang="fr-FR" sz="1800" dirty="0"/>
          </a:p>
          <a:p>
            <a:pPr marL="38100">
              <a:defRPr/>
            </a:pPr>
            <a:r>
              <a:rPr lang="fr-FR" sz="1800" b="1" dirty="0"/>
              <a:t>4) Obtenir des résultats au niveau individuel</a:t>
            </a:r>
          </a:p>
        </p:txBody>
      </p:sp>
      <p:sp>
        <p:nvSpPr>
          <p:cNvPr id="2" name="Titel 1"/>
          <p:cNvSpPr>
            <a:spLocks noGrp="1"/>
          </p:cNvSpPr>
          <p:nvPr>
            <p:ph type="title"/>
          </p:nvPr>
        </p:nvSpPr>
        <p:spPr>
          <a:xfrm>
            <a:off x="467544" y="61844"/>
            <a:ext cx="7918450" cy="486836"/>
          </a:xfrm>
        </p:spPr>
        <p:txBody>
          <a:bodyPr/>
          <a:lstStyle/>
          <a:p>
            <a:r>
              <a:rPr lang="de-CH" sz="3200" dirty="0">
                <a:solidFill>
                  <a:schemeClr val="accent1"/>
                </a:solidFill>
              </a:rPr>
              <a:t>Plus-</a:t>
            </a:r>
            <a:r>
              <a:rPr lang="de-CH" sz="3200" dirty="0" err="1">
                <a:solidFill>
                  <a:schemeClr val="accent1"/>
                </a:solidFill>
              </a:rPr>
              <a:t>value</a:t>
            </a:r>
            <a:r>
              <a:rPr lang="de-CH" sz="3200" dirty="0">
                <a:solidFill>
                  <a:schemeClr val="accent1"/>
                </a:solidFill>
              </a:rPr>
              <a:t> de </a:t>
            </a:r>
            <a:r>
              <a:rPr lang="de-CH" sz="3200" dirty="0" err="1">
                <a:solidFill>
                  <a:schemeClr val="accent1"/>
                </a:solidFill>
              </a:rPr>
              <a:t>l’outil</a:t>
            </a:r>
            <a:r>
              <a:rPr lang="de-CH" sz="3200" dirty="0">
                <a:solidFill>
                  <a:schemeClr val="accent1"/>
                </a:solidFill>
              </a:rPr>
              <a:t> JSA</a:t>
            </a:r>
          </a:p>
        </p:txBody>
      </p:sp>
      <p:pic>
        <p:nvPicPr>
          <p:cNvPr id="5" name="Image 4"/>
          <p:cNvPicPr>
            <a:picLocks noChangeAspect="1"/>
          </p:cNvPicPr>
          <p:nvPr/>
        </p:nvPicPr>
        <p:blipFill>
          <a:blip r:embed="rId3"/>
          <a:stretch>
            <a:fillRect/>
          </a:stretch>
        </p:blipFill>
        <p:spPr>
          <a:xfrm>
            <a:off x="6156176" y="3779884"/>
            <a:ext cx="2405500" cy="2245921"/>
          </a:xfrm>
          <a:prstGeom prst="rect">
            <a:avLst/>
          </a:prstGeom>
        </p:spPr>
      </p:pic>
    </p:spTree>
    <p:extLst>
      <p:ext uri="{BB962C8B-B14F-4D97-AF65-F5344CB8AC3E}">
        <p14:creationId xmlns:p14="http://schemas.microsoft.com/office/powerpoint/2010/main" val="191245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H"/>
          </a:p>
        </p:txBody>
      </p:sp>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31</a:t>
            </a:fld>
            <a:endParaRPr lang="de-CH" dirty="0"/>
          </a:p>
        </p:txBody>
      </p:sp>
      <p:sp>
        <p:nvSpPr>
          <p:cNvPr id="5" name="Titre 4"/>
          <p:cNvSpPr>
            <a:spLocks noGrp="1"/>
          </p:cNvSpPr>
          <p:nvPr>
            <p:ph type="title"/>
          </p:nvPr>
        </p:nvSpPr>
        <p:spPr/>
        <p:txBody>
          <a:bodyPr/>
          <a:lstStyle/>
          <a:p>
            <a:endParaRPr lang="fr-CH"/>
          </a:p>
        </p:txBody>
      </p:sp>
      <p:pic>
        <p:nvPicPr>
          <p:cNvPr id="6" name="Image 5"/>
          <p:cNvPicPr>
            <a:picLocks noChangeAspect="1"/>
          </p:cNvPicPr>
          <p:nvPr/>
        </p:nvPicPr>
        <p:blipFill>
          <a:blip r:embed="rId2"/>
          <a:stretch>
            <a:fillRect/>
          </a:stretch>
        </p:blipFill>
        <p:spPr>
          <a:xfrm>
            <a:off x="161663" y="421884"/>
            <a:ext cx="8951391" cy="4663300"/>
          </a:xfrm>
          <a:prstGeom prst="rect">
            <a:avLst/>
          </a:prstGeom>
        </p:spPr>
      </p:pic>
    </p:spTree>
    <p:extLst>
      <p:ext uri="{BB962C8B-B14F-4D97-AF65-F5344CB8AC3E}">
        <p14:creationId xmlns:p14="http://schemas.microsoft.com/office/powerpoint/2010/main" val="108275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699" y="209009"/>
            <a:ext cx="8531224" cy="1143000"/>
          </a:xfrm>
        </p:spPr>
        <p:txBody>
          <a:bodyPr/>
          <a:lstStyle/>
          <a:p>
            <a:r>
              <a:rPr lang="fr-CH" dirty="0">
                <a:solidFill>
                  <a:schemeClr val="accent1"/>
                </a:solidFill>
              </a:rPr>
              <a:t>Un index de référence pour nos organisations</a:t>
            </a:r>
          </a:p>
        </p:txBody>
      </p:sp>
      <p:sp>
        <p:nvSpPr>
          <p:cNvPr id="3" name="Rectangle 3"/>
          <p:cNvSpPr txBox="1">
            <a:spLocks noChangeArrowheads="1"/>
          </p:cNvSpPr>
          <p:nvPr/>
        </p:nvSpPr>
        <p:spPr>
          <a:xfrm>
            <a:off x="483028" y="562337"/>
            <a:ext cx="8222565" cy="526660"/>
          </a:xfrm>
          <a:prstGeom prst="rect">
            <a:avLst/>
          </a:prstGeom>
        </p:spPr>
        <p:txBody>
          <a:bodyPr/>
          <a:lstStyle>
            <a:lvl1pPr marL="0" indent="0" algn="l" defTabSz="914400" rtl="0" eaLnBrk="1" latinLnBrk="0" hangingPunct="1">
              <a:lnSpc>
                <a:spcPct val="120000"/>
              </a:lnSpc>
              <a:spcBef>
                <a:spcPts val="1200"/>
              </a:spcBef>
              <a:buFont typeface="Arial" panose="020B0604020202020204" pitchFamily="34" charset="0"/>
              <a:buNone/>
              <a:defRPr sz="1800" kern="1200">
                <a:solidFill>
                  <a:schemeClr val="tx1"/>
                </a:solidFill>
                <a:latin typeface="+mn-lt"/>
                <a:ea typeface="+mn-ea"/>
                <a:cs typeface="+mn-cs"/>
              </a:defRPr>
            </a:lvl1pPr>
            <a:lvl2pPr marL="540000" indent="-228600" algn="l" defTabSz="914400" rtl="0" eaLnBrk="1" latinLnBrk="0" hangingPunct="1">
              <a:lnSpc>
                <a:spcPct val="12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00000" indent="-180000" algn="l" defTabSz="914400" rtl="0" eaLnBrk="1" latinLnBrk="0" hangingPunct="1">
              <a:lnSpc>
                <a:spcPct val="120000"/>
              </a:lnSpc>
              <a:spcBef>
                <a:spcPts val="400"/>
              </a:spcBef>
              <a:buFont typeface="Arial" panose="020B0604020202020204" pitchFamily="34" charset="0"/>
              <a:buChar char="›"/>
              <a:defRPr sz="1400" i="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2" indent="-257162">
              <a:lnSpc>
                <a:spcPct val="130000"/>
              </a:lnSpc>
              <a:buClr>
                <a:schemeClr val="accent1"/>
              </a:buClr>
              <a:buFont typeface="Arial" panose="020B0604020202020204" pitchFamily="34" charset="0"/>
              <a:buChar char="•"/>
            </a:pPr>
            <a:endParaRPr lang="fr-CH" sz="1500" b="1" dirty="0">
              <a:cs typeface="Times New Roman" pitchFamily="18" charset="0"/>
            </a:endParaRPr>
          </a:p>
          <a:p>
            <a:pPr marL="257162" indent="-257162">
              <a:lnSpc>
                <a:spcPct val="130000"/>
              </a:lnSpc>
              <a:buClr>
                <a:schemeClr val="accent1"/>
              </a:buClr>
              <a:buFont typeface="Arial" panose="020B0604020202020204" pitchFamily="34" charset="0"/>
              <a:buChar char="•"/>
            </a:pPr>
            <a:r>
              <a:rPr lang="fr-CH" sz="1500" b="1" dirty="0">
                <a:cs typeface="Times New Roman" pitchFamily="18" charset="0"/>
              </a:rPr>
              <a:t>Stress = État de tension</a:t>
            </a:r>
            <a:r>
              <a:rPr lang="fr-CH" sz="1500" dirty="0">
                <a:cs typeface="Times New Roman" pitchFamily="18" charset="0"/>
              </a:rPr>
              <a:t> </a:t>
            </a:r>
            <a:r>
              <a:rPr lang="fr-CH" sz="1500" dirty="0"/>
              <a:t>dû à des </a:t>
            </a:r>
            <a:r>
              <a:rPr lang="fr-CH" sz="1500" b="1" dirty="0"/>
              <a:t>exigences </a:t>
            </a:r>
            <a:r>
              <a:rPr lang="fr-CH" sz="1500" dirty="0"/>
              <a:t>(internes et/ou externes) trop élevées par rapport aux </a:t>
            </a:r>
            <a:r>
              <a:rPr lang="fr-CH" sz="1500" b="1" dirty="0"/>
              <a:t>ressources </a:t>
            </a:r>
            <a:r>
              <a:rPr lang="fr-CH" sz="1500" dirty="0"/>
              <a:t>disponibles pour</a:t>
            </a:r>
            <a:r>
              <a:rPr lang="fr-CH" sz="1500" b="1" dirty="0"/>
              <a:t> </a:t>
            </a:r>
            <a:r>
              <a:rPr lang="fr-CH" sz="1500" dirty="0"/>
              <a:t>y faire face</a:t>
            </a:r>
          </a:p>
          <a:p>
            <a:pPr marL="257162" indent="-257162">
              <a:lnSpc>
                <a:spcPct val="130000"/>
              </a:lnSpc>
              <a:buClr>
                <a:schemeClr val="accent1"/>
              </a:buClr>
              <a:buFont typeface="Arial" panose="020B0604020202020204" pitchFamily="34" charset="0"/>
              <a:buChar char="•"/>
            </a:pPr>
            <a:endParaRPr lang="fr-CH" sz="1500" b="1" dirty="0">
              <a:cs typeface="Times New Roman" pitchFamily="18" charset="0"/>
            </a:endParaRPr>
          </a:p>
        </p:txBody>
      </p:sp>
      <p:grpSp>
        <p:nvGrpSpPr>
          <p:cNvPr id="28" name="Groupe 27">
            <a:extLst>
              <a:ext uri="{FF2B5EF4-FFF2-40B4-BE49-F238E27FC236}">
                <a16:creationId xmlns:a16="http://schemas.microsoft.com/office/drawing/2014/main" id="{0440BAE2-3A72-401F-AA6A-9048D8B76B22}"/>
              </a:ext>
            </a:extLst>
          </p:cNvPr>
          <p:cNvGrpSpPr/>
          <p:nvPr/>
        </p:nvGrpSpPr>
        <p:grpSpPr>
          <a:xfrm>
            <a:off x="322140" y="3035562"/>
            <a:ext cx="3594667" cy="2087261"/>
            <a:chOff x="322140" y="3035562"/>
            <a:chExt cx="3594667" cy="2087261"/>
          </a:xfrm>
        </p:grpSpPr>
        <p:sp>
          <p:nvSpPr>
            <p:cNvPr id="4" name="AutoShape 20"/>
            <p:cNvSpPr>
              <a:spLocks noChangeArrowheads="1"/>
            </p:cNvSpPr>
            <p:nvPr/>
          </p:nvSpPr>
          <p:spPr bwMode="auto">
            <a:xfrm>
              <a:off x="1634292" y="4922305"/>
              <a:ext cx="1019269" cy="200518"/>
            </a:xfrm>
            <a:prstGeom prst="triangle">
              <a:avLst>
                <a:gd name="adj" fmla="val 50000"/>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defRPr sz="2100">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MS PGothic"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MS PGothic"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9pPr>
            </a:lstStyle>
            <a:p>
              <a:pPr eaLnBrk="1" fontAlgn="base" hangingPunct="1">
                <a:spcBef>
                  <a:spcPct val="0"/>
                </a:spcBef>
                <a:spcAft>
                  <a:spcPct val="0"/>
                </a:spcAft>
                <a:buClrTx/>
                <a:defRPr/>
              </a:pPr>
              <a:endParaRPr lang="en-US" altLang="de-DE" sz="1350" kern="0">
                <a:solidFill>
                  <a:srgbClr val="000000"/>
                </a:solidFill>
                <a:latin typeface="Arial" pitchFamily="34" charset="0"/>
              </a:endParaRPr>
            </a:p>
          </p:txBody>
        </p:sp>
        <p:sp>
          <p:nvSpPr>
            <p:cNvPr id="5" name="Line 18"/>
            <p:cNvSpPr>
              <a:spLocks noChangeShapeType="1"/>
            </p:cNvSpPr>
            <p:nvPr/>
          </p:nvSpPr>
          <p:spPr bwMode="auto">
            <a:xfrm>
              <a:off x="2139879" y="3157746"/>
              <a:ext cx="0" cy="1764559"/>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sp>
          <p:nvSpPr>
            <p:cNvPr id="6" name="Oval 21"/>
            <p:cNvSpPr>
              <a:spLocks noChangeArrowheads="1"/>
            </p:cNvSpPr>
            <p:nvPr/>
          </p:nvSpPr>
          <p:spPr bwMode="auto">
            <a:xfrm>
              <a:off x="2071118" y="3089235"/>
              <a:ext cx="145610" cy="120311"/>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2"/>
                </a:buClr>
                <a:defRPr sz="2100">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MS PGothic"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MS PGothic"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9pPr>
            </a:lstStyle>
            <a:p>
              <a:pPr eaLnBrk="1" fontAlgn="base" hangingPunct="1">
                <a:spcBef>
                  <a:spcPct val="0"/>
                </a:spcBef>
                <a:spcAft>
                  <a:spcPct val="0"/>
                </a:spcAft>
                <a:buClrTx/>
                <a:defRPr/>
              </a:pPr>
              <a:endParaRPr lang="en-US" altLang="de-DE" sz="1350" kern="0">
                <a:solidFill>
                  <a:srgbClr val="000000"/>
                </a:solidFill>
                <a:latin typeface="Arial" pitchFamily="34" charset="0"/>
              </a:endParaRPr>
            </a:p>
          </p:txBody>
        </p:sp>
        <p:grpSp>
          <p:nvGrpSpPr>
            <p:cNvPr id="7" name="Gruppieren 6"/>
            <p:cNvGrpSpPr/>
            <p:nvPr/>
          </p:nvGrpSpPr>
          <p:grpSpPr>
            <a:xfrm>
              <a:off x="322140" y="3035562"/>
              <a:ext cx="3594667" cy="2087261"/>
              <a:chOff x="2163850" y="3228848"/>
              <a:chExt cx="4792890" cy="2783013"/>
            </a:xfrm>
          </p:grpSpPr>
          <p:sp>
            <p:nvSpPr>
              <p:cNvPr id="8" name="Line 19"/>
              <p:cNvSpPr>
                <a:spLocks noChangeShapeType="1"/>
              </p:cNvSpPr>
              <p:nvPr/>
            </p:nvSpPr>
            <p:spPr bwMode="auto">
              <a:xfrm flipV="1">
                <a:off x="3394314" y="3341315"/>
                <a:ext cx="2422784" cy="39914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dirty="0">
                  <a:solidFill>
                    <a:srgbClr val="000000"/>
                  </a:solidFill>
                  <a:latin typeface="Arial" pitchFamily="34" charset="0"/>
                  <a:ea typeface="MS PGothic" pitchFamily="34" charset="-128"/>
                </a:endParaRPr>
              </a:p>
            </p:txBody>
          </p:sp>
          <p:grpSp>
            <p:nvGrpSpPr>
              <p:cNvPr id="9" name="Gruppieren 8"/>
              <p:cNvGrpSpPr/>
              <p:nvPr/>
            </p:nvGrpSpPr>
            <p:grpSpPr>
              <a:xfrm>
                <a:off x="2163850" y="3656621"/>
                <a:ext cx="2129259" cy="2355240"/>
                <a:chOff x="2163850" y="3656621"/>
                <a:chExt cx="2129259" cy="2355240"/>
              </a:xfrm>
            </p:grpSpPr>
            <p:sp>
              <p:nvSpPr>
                <p:cNvPr id="17" name="Text Box 4"/>
                <p:cNvSpPr txBox="1">
                  <a:spLocks noChangeArrowheads="1"/>
                </p:cNvSpPr>
                <p:nvPr/>
              </p:nvSpPr>
              <p:spPr bwMode="auto">
                <a:xfrm>
                  <a:off x="2163850" y="5457864"/>
                  <a:ext cx="21292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defRPr sz="2100">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9pPr>
                </a:lstStyle>
                <a:p>
                  <a:pPr algn="ctr" eaLnBrk="1" hangingPunct="1">
                    <a:spcBef>
                      <a:spcPct val="50000"/>
                    </a:spcBef>
                    <a:buClrTx/>
                  </a:pPr>
                  <a:r>
                    <a:rPr lang="fr-CH" sz="1050" b="1" dirty="0">
                      <a:solidFill>
                        <a:prstClr val="black"/>
                      </a:solidFill>
                      <a:cs typeface="Arial" pitchFamily="34" charset="0"/>
                    </a:rPr>
                    <a:t>EXIGENCES </a:t>
                  </a:r>
                  <a:r>
                    <a:rPr lang="fr-CH" sz="1050" dirty="0">
                      <a:solidFill>
                        <a:prstClr val="black"/>
                      </a:solidFill>
                      <a:cs typeface="Arial" pitchFamily="34" charset="0"/>
                    </a:rPr>
                    <a:t> OU </a:t>
                  </a:r>
                  <a:r>
                    <a:rPr lang="fr-CH" sz="1050" b="1" dirty="0">
                      <a:solidFill>
                        <a:prstClr val="black"/>
                      </a:solidFill>
                      <a:cs typeface="Arial" pitchFamily="34" charset="0"/>
                    </a:rPr>
                    <a:t>CONTRAINTES</a:t>
                  </a:r>
                </a:p>
              </p:txBody>
            </p:sp>
            <p:sp>
              <p:nvSpPr>
                <p:cNvPr id="18" name="AutoShape 7"/>
                <p:cNvSpPr>
                  <a:spLocks noChangeArrowheads="1"/>
                </p:cNvSpPr>
                <p:nvPr/>
              </p:nvSpPr>
              <p:spPr bwMode="auto">
                <a:xfrm>
                  <a:off x="3099049" y="3656621"/>
                  <a:ext cx="258862" cy="160414"/>
                </a:xfrm>
                <a:prstGeom prst="triangle">
                  <a:avLst>
                    <a:gd name="adj" fmla="val 50000"/>
                  </a:avLst>
                </a:prstGeom>
                <a:solidFill>
                  <a:srgbClr val="FF5D41"/>
                </a:solidFill>
                <a:ln w="9525">
                  <a:solidFill>
                    <a:schemeClr val="bg1"/>
                  </a:solidFill>
                  <a:miter lim="800000"/>
                  <a:headEnd/>
                  <a:tailEnd/>
                </a:ln>
              </p:spPr>
              <p:txBody>
                <a:bodyPr wrap="none" anchor="ctr"/>
                <a:lstStyle>
                  <a:lvl1pPr eaLnBrk="0" hangingPunct="0">
                    <a:spcBef>
                      <a:spcPct val="20000"/>
                    </a:spcBef>
                    <a:buClr>
                      <a:schemeClr val="tx2"/>
                    </a:buClr>
                    <a:defRPr sz="2100">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MS PGothic"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MS PGothic"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9pPr>
                </a:lstStyle>
                <a:p>
                  <a:pPr eaLnBrk="1" fontAlgn="base" hangingPunct="1">
                    <a:spcBef>
                      <a:spcPct val="0"/>
                    </a:spcBef>
                    <a:spcAft>
                      <a:spcPct val="0"/>
                    </a:spcAft>
                    <a:buClrTx/>
                    <a:defRPr/>
                  </a:pPr>
                  <a:endParaRPr lang="en-US" altLang="de-DE" sz="1350" kern="0" dirty="0">
                    <a:solidFill>
                      <a:srgbClr val="000000"/>
                    </a:solidFill>
                    <a:latin typeface="Arial" pitchFamily="34" charset="0"/>
                  </a:endParaRPr>
                </a:p>
              </p:txBody>
            </p:sp>
            <p:sp>
              <p:nvSpPr>
                <p:cNvPr id="19" name="Line 8"/>
                <p:cNvSpPr>
                  <a:spLocks noChangeShapeType="1"/>
                </p:cNvSpPr>
                <p:nvPr/>
              </p:nvSpPr>
              <p:spPr bwMode="auto">
                <a:xfrm>
                  <a:off x="3228480" y="3817035"/>
                  <a:ext cx="0" cy="2673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sp>
              <p:nvSpPr>
                <p:cNvPr id="20" name="AutoShape 9"/>
                <p:cNvSpPr>
                  <a:spLocks noChangeArrowheads="1"/>
                </p:cNvSpPr>
                <p:nvPr/>
              </p:nvSpPr>
              <p:spPr bwMode="auto">
                <a:xfrm flipV="1">
                  <a:off x="2451894" y="4558952"/>
                  <a:ext cx="1553171" cy="7486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775 h 21600"/>
                  </a:gdLst>
                  <a:ahLst/>
                  <a:cxnLst>
                    <a:cxn ang="T8">
                      <a:pos x="T0" y="T1"/>
                    </a:cxn>
                    <a:cxn ang="T9">
                      <a:pos x="T2" y="T3"/>
                    </a:cxn>
                    <a:cxn ang="T10">
                      <a:pos x="T4" y="T5"/>
                    </a:cxn>
                    <a:cxn ang="T11">
                      <a:pos x="T6" y="T7"/>
                    </a:cxn>
                  </a:cxnLst>
                  <a:rect l="T12" t="T13" r="T14" b="T15"/>
                  <a:pathLst>
                    <a:path w="21600" h="21600">
                      <a:moveTo>
                        <a:pt x="1349" y="11666"/>
                      </a:moveTo>
                      <a:cubicBezTo>
                        <a:pt x="1323" y="11378"/>
                        <a:pt x="1310" y="11089"/>
                        <a:pt x="1310" y="10800"/>
                      </a:cubicBezTo>
                      <a:cubicBezTo>
                        <a:pt x="1310" y="5558"/>
                        <a:pt x="5558" y="1310"/>
                        <a:pt x="10800" y="1310"/>
                      </a:cubicBezTo>
                      <a:cubicBezTo>
                        <a:pt x="16041" y="1310"/>
                        <a:pt x="20290" y="5558"/>
                        <a:pt x="20290" y="10800"/>
                      </a:cubicBezTo>
                      <a:cubicBezTo>
                        <a:pt x="20290" y="11089"/>
                        <a:pt x="20276" y="11378"/>
                        <a:pt x="20250" y="11666"/>
                      </a:cubicBezTo>
                      <a:lnTo>
                        <a:pt x="21554" y="11786"/>
                      </a:lnTo>
                      <a:cubicBezTo>
                        <a:pt x="21584" y="11458"/>
                        <a:pt x="21600" y="11129"/>
                        <a:pt x="21600" y="10800"/>
                      </a:cubicBezTo>
                      <a:cubicBezTo>
                        <a:pt x="21600" y="4835"/>
                        <a:pt x="16764" y="0"/>
                        <a:pt x="10800" y="0"/>
                      </a:cubicBezTo>
                      <a:cubicBezTo>
                        <a:pt x="4835" y="0"/>
                        <a:pt x="0" y="4835"/>
                        <a:pt x="0" y="10800"/>
                      </a:cubicBezTo>
                      <a:cubicBezTo>
                        <a:pt x="-1" y="11129"/>
                        <a:pt x="15" y="11458"/>
                        <a:pt x="45" y="11786"/>
                      </a:cubicBezTo>
                      <a:lnTo>
                        <a:pt x="1349" y="11666"/>
                      </a:lnTo>
                      <a:close/>
                    </a:path>
                  </a:pathLst>
                </a:custGeom>
                <a:solidFill>
                  <a:srgbClr val="FF5D41"/>
                </a:solidFill>
                <a:ln w="9525">
                  <a:solidFill>
                    <a:schemeClr val="bg1"/>
                  </a:solidFill>
                  <a:miter lim="800000"/>
                  <a:headEnd/>
                  <a:tailEnd/>
                </a:ln>
              </p:spPr>
              <p:txBody>
                <a:bodyPr wrap="none" anchor="ctr"/>
                <a:lstStyle/>
                <a:p>
                  <a:pPr fontAlgn="base">
                    <a:spcBef>
                      <a:spcPct val="0"/>
                    </a:spcBef>
                    <a:spcAft>
                      <a:spcPct val="0"/>
                    </a:spcAft>
                    <a:defRPr/>
                  </a:pPr>
                  <a:endParaRPr lang="de-CH" sz="1350" kern="0" dirty="0">
                    <a:solidFill>
                      <a:srgbClr val="000000"/>
                    </a:solidFill>
                    <a:latin typeface="Arial" pitchFamily="34" charset="0"/>
                    <a:ea typeface="MS PGothic" pitchFamily="34" charset="-128"/>
                  </a:endParaRPr>
                </a:p>
              </p:txBody>
            </p:sp>
            <p:sp>
              <p:nvSpPr>
                <p:cNvPr id="21" name="Line 10"/>
                <p:cNvSpPr>
                  <a:spLocks noChangeShapeType="1"/>
                </p:cNvSpPr>
                <p:nvPr/>
              </p:nvSpPr>
              <p:spPr bwMode="auto">
                <a:xfrm flipH="1">
                  <a:off x="2775471" y="4084393"/>
                  <a:ext cx="453008" cy="8555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sp>
              <p:nvSpPr>
                <p:cNvPr id="22" name="Line 11"/>
                <p:cNvSpPr>
                  <a:spLocks noChangeShapeType="1"/>
                </p:cNvSpPr>
                <p:nvPr/>
              </p:nvSpPr>
              <p:spPr bwMode="auto">
                <a:xfrm>
                  <a:off x="3228480" y="4084393"/>
                  <a:ext cx="453008" cy="8555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grpSp>
          <p:grpSp>
            <p:nvGrpSpPr>
              <p:cNvPr id="10" name="Gruppieren 9"/>
              <p:cNvGrpSpPr/>
              <p:nvPr/>
            </p:nvGrpSpPr>
            <p:grpSpPr>
              <a:xfrm>
                <a:off x="5077320" y="3228848"/>
                <a:ext cx="1879420" cy="2228936"/>
                <a:chOff x="5077320" y="3228848"/>
                <a:chExt cx="1879420" cy="2228936"/>
              </a:xfrm>
            </p:grpSpPr>
            <p:sp>
              <p:nvSpPr>
                <p:cNvPr id="11" name="Text Box 5"/>
                <p:cNvSpPr txBox="1">
                  <a:spLocks noChangeArrowheads="1"/>
                </p:cNvSpPr>
                <p:nvPr/>
              </p:nvSpPr>
              <p:spPr bwMode="auto">
                <a:xfrm>
                  <a:off x="5077320" y="4903787"/>
                  <a:ext cx="187942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defRPr sz="2100">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9pPr>
                </a:lstStyle>
                <a:p>
                  <a:pPr algn="ctr" eaLnBrk="1" hangingPunct="1">
                    <a:spcBef>
                      <a:spcPct val="50000"/>
                    </a:spcBef>
                    <a:buClrTx/>
                  </a:pPr>
                  <a:r>
                    <a:rPr lang="fr-CH" sz="1050" b="1" dirty="0">
                      <a:solidFill>
                        <a:prstClr val="black"/>
                      </a:solidFill>
                      <a:cs typeface="Arial" pitchFamily="34" charset="0"/>
                    </a:rPr>
                    <a:t>RESSOURCES / CAPACITÉS À AGIR </a:t>
                  </a:r>
                </a:p>
              </p:txBody>
            </p:sp>
            <p:sp>
              <p:nvSpPr>
                <p:cNvPr id="12" name="AutoShape 12"/>
                <p:cNvSpPr>
                  <a:spLocks noChangeArrowheads="1"/>
                </p:cNvSpPr>
                <p:nvPr/>
              </p:nvSpPr>
              <p:spPr bwMode="auto">
                <a:xfrm>
                  <a:off x="5817099" y="3228848"/>
                  <a:ext cx="258862" cy="160414"/>
                </a:xfrm>
                <a:prstGeom prst="triangle">
                  <a:avLst>
                    <a:gd name="adj" fmla="val 50000"/>
                  </a:avLst>
                </a:prstGeom>
                <a:solidFill>
                  <a:srgbClr val="44F5A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defRPr sz="2100">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MS PGothic"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MS PGothic"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MS PGothic" pitchFamily="34" charset="-128"/>
                    </a:defRPr>
                  </a:lvl9pPr>
                </a:lstStyle>
                <a:p>
                  <a:pPr eaLnBrk="1" fontAlgn="base" hangingPunct="1">
                    <a:spcBef>
                      <a:spcPct val="0"/>
                    </a:spcBef>
                    <a:spcAft>
                      <a:spcPct val="0"/>
                    </a:spcAft>
                    <a:buClrTx/>
                    <a:defRPr/>
                  </a:pPr>
                  <a:endParaRPr lang="en-US" altLang="de-DE" sz="1350" kern="0">
                    <a:solidFill>
                      <a:srgbClr val="000000"/>
                    </a:solidFill>
                    <a:latin typeface="Arial" pitchFamily="34" charset="0"/>
                  </a:endParaRPr>
                </a:p>
              </p:txBody>
            </p:sp>
            <p:sp>
              <p:nvSpPr>
                <p:cNvPr id="13" name="Line 13"/>
                <p:cNvSpPr>
                  <a:spLocks noChangeShapeType="1"/>
                </p:cNvSpPr>
                <p:nvPr/>
              </p:nvSpPr>
              <p:spPr bwMode="auto">
                <a:xfrm>
                  <a:off x="5946530" y="3389262"/>
                  <a:ext cx="0" cy="2673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sp>
              <p:nvSpPr>
                <p:cNvPr id="14" name="AutoShape 14"/>
                <p:cNvSpPr>
                  <a:spLocks noChangeArrowheads="1"/>
                </p:cNvSpPr>
                <p:nvPr/>
              </p:nvSpPr>
              <p:spPr bwMode="auto">
                <a:xfrm flipV="1">
                  <a:off x="5138935" y="4108899"/>
                  <a:ext cx="1553171" cy="7486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389 h 21600"/>
                  </a:gdLst>
                  <a:ahLst/>
                  <a:cxnLst>
                    <a:cxn ang="T8">
                      <a:pos x="T0" y="T1"/>
                    </a:cxn>
                    <a:cxn ang="T9">
                      <a:pos x="T2" y="T3"/>
                    </a:cxn>
                    <a:cxn ang="T10">
                      <a:pos x="T4" y="T5"/>
                    </a:cxn>
                    <a:cxn ang="T11">
                      <a:pos x="T6" y="T7"/>
                    </a:cxn>
                  </a:cxnLst>
                  <a:rect l="T12" t="T13" r="T14" b="T15"/>
                  <a:pathLst>
                    <a:path w="21600" h="21600">
                      <a:moveTo>
                        <a:pt x="1181" y="11377"/>
                      </a:moveTo>
                      <a:cubicBezTo>
                        <a:pt x="1169" y="11185"/>
                        <a:pt x="1164" y="10992"/>
                        <a:pt x="1164" y="10800"/>
                      </a:cubicBezTo>
                      <a:cubicBezTo>
                        <a:pt x="1164" y="5478"/>
                        <a:pt x="5478" y="1164"/>
                        <a:pt x="10800" y="1164"/>
                      </a:cubicBezTo>
                      <a:cubicBezTo>
                        <a:pt x="16121" y="1164"/>
                        <a:pt x="20436" y="5478"/>
                        <a:pt x="20436" y="10800"/>
                      </a:cubicBezTo>
                      <a:cubicBezTo>
                        <a:pt x="20436" y="10992"/>
                        <a:pt x="20430" y="11185"/>
                        <a:pt x="20418" y="11377"/>
                      </a:cubicBezTo>
                      <a:lnTo>
                        <a:pt x="21580" y="11447"/>
                      </a:lnTo>
                      <a:cubicBezTo>
                        <a:pt x="21593" y="11232"/>
                        <a:pt x="21600" y="11016"/>
                        <a:pt x="21600" y="10800"/>
                      </a:cubicBezTo>
                      <a:cubicBezTo>
                        <a:pt x="21600" y="4835"/>
                        <a:pt x="16764" y="0"/>
                        <a:pt x="10800" y="0"/>
                      </a:cubicBezTo>
                      <a:cubicBezTo>
                        <a:pt x="4835" y="0"/>
                        <a:pt x="0" y="4835"/>
                        <a:pt x="0" y="10800"/>
                      </a:cubicBezTo>
                      <a:cubicBezTo>
                        <a:pt x="-1" y="11016"/>
                        <a:pt x="6" y="11232"/>
                        <a:pt x="19" y="11447"/>
                      </a:cubicBezTo>
                      <a:lnTo>
                        <a:pt x="1181" y="11377"/>
                      </a:lnTo>
                      <a:close/>
                    </a:path>
                  </a:pathLst>
                </a:custGeom>
                <a:solidFill>
                  <a:srgbClr val="44F5A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sp>
              <p:nvSpPr>
                <p:cNvPr id="15" name="Line 15"/>
                <p:cNvSpPr>
                  <a:spLocks noChangeShapeType="1"/>
                </p:cNvSpPr>
                <p:nvPr/>
              </p:nvSpPr>
              <p:spPr bwMode="auto">
                <a:xfrm flipH="1">
                  <a:off x="5493521" y="3656620"/>
                  <a:ext cx="453008" cy="8555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a:solidFill>
                      <a:srgbClr val="000000"/>
                    </a:solidFill>
                    <a:latin typeface="Arial" pitchFamily="34" charset="0"/>
                    <a:ea typeface="MS PGothic" pitchFamily="34" charset="-128"/>
                  </a:endParaRPr>
                </a:p>
              </p:txBody>
            </p:sp>
            <p:sp>
              <p:nvSpPr>
                <p:cNvPr id="16" name="Line 16"/>
                <p:cNvSpPr>
                  <a:spLocks noChangeShapeType="1"/>
                </p:cNvSpPr>
                <p:nvPr/>
              </p:nvSpPr>
              <p:spPr bwMode="auto">
                <a:xfrm>
                  <a:off x="5946530" y="3656620"/>
                  <a:ext cx="453008" cy="8555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de-CH" sz="1350" kern="0" dirty="0">
                    <a:solidFill>
                      <a:srgbClr val="000000"/>
                    </a:solidFill>
                    <a:latin typeface="Arial" pitchFamily="34" charset="0"/>
                    <a:ea typeface="MS PGothic" pitchFamily="34" charset="-128"/>
                  </a:endParaRPr>
                </a:p>
              </p:txBody>
            </p:sp>
          </p:grpSp>
        </p:grpSp>
      </p:grpSp>
      <p:grpSp>
        <p:nvGrpSpPr>
          <p:cNvPr id="27" name="Groupe 26">
            <a:extLst>
              <a:ext uri="{FF2B5EF4-FFF2-40B4-BE49-F238E27FC236}">
                <a16:creationId xmlns:a16="http://schemas.microsoft.com/office/drawing/2014/main" id="{E41D3511-8211-4D4C-8F06-74CCDADF0509}"/>
              </a:ext>
            </a:extLst>
          </p:cNvPr>
          <p:cNvGrpSpPr/>
          <p:nvPr/>
        </p:nvGrpSpPr>
        <p:grpSpPr>
          <a:xfrm>
            <a:off x="4182747" y="1702134"/>
            <a:ext cx="4832882" cy="4393114"/>
            <a:chOff x="4563679" y="2358764"/>
            <a:chExt cx="4176628" cy="3796576"/>
          </a:xfrm>
        </p:grpSpPr>
        <p:pic>
          <p:nvPicPr>
            <p:cNvPr id="23" name="Image 22">
              <a:extLst>
                <a:ext uri="{FF2B5EF4-FFF2-40B4-BE49-F238E27FC236}">
                  <a16:creationId xmlns:a16="http://schemas.microsoft.com/office/drawing/2014/main" id="{52FF5ED7-BF88-4447-AA87-24F80F0EB30E}"/>
                </a:ext>
              </a:extLst>
            </p:cNvPr>
            <p:cNvPicPr>
              <a:picLocks noChangeAspect="1"/>
            </p:cNvPicPr>
            <p:nvPr/>
          </p:nvPicPr>
          <p:blipFill>
            <a:blip r:embed="rId4"/>
            <a:stretch>
              <a:fillRect/>
            </a:stretch>
          </p:blipFill>
          <p:spPr>
            <a:xfrm>
              <a:off x="4563679" y="2358764"/>
              <a:ext cx="4171285" cy="3796576"/>
            </a:xfrm>
            <a:prstGeom prst="rect">
              <a:avLst/>
            </a:prstGeom>
          </p:spPr>
        </p:pic>
        <p:pic>
          <p:nvPicPr>
            <p:cNvPr id="25" name="Image 24">
              <a:extLst>
                <a:ext uri="{FF2B5EF4-FFF2-40B4-BE49-F238E27FC236}">
                  <a16:creationId xmlns:a16="http://schemas.microsoft.com/office/drawing/2014/main" id="{47915875-3096-44F9-A8B5-364DBEEFC426}"/>
                </a:ext>
              </a:extLst>
            </p:cNvPr>
            <p:cNvPicPr>
              <a:picLocks noChangeAspect="1"/>
            </p:cNvPicPr>
            <p:nvPr/>
          </p:nvPicPr>
          <p:blipFill rotWithShape="1">
            <a:blip r:embed="rId4"/>
            <a:srcRect l="51289" b="12714"/>
            <a:stretch/>
          </p:blipFill>
          <p:spPr>
            <a:xfrm>
              <a:off x="4563679" y="2383073"/>
              <a:ext cx="2031854" cy="3313903"/>
            </a:xfrm>
            <a:prstGeom prst="rect">
              <a:avLst/>
            </a:prstGeom>
          </p:spPr>
        </p:pic>
        <p:pic>
          <p:nvPicPr>
            <p:cNvPr id="26" name="Image 25">
              <a:extLst>
                <a:ext uri="{FF2B5EF4-FFF2-40B4-BE49-F238E27FC236}">
                  <a16:creationId xmlns:a16="http://schemas.microsoft.com/office/drawing/2014/main" id="{5D21E3E2-0F63-4775-91E3-CBA69F94050A}"/>
                </a:ext>
              </a:extLst>
            </p:cNvPr>
            <p:cNvPicPr>
              <a:picLocks noChangeAspect="1"/>
            </p:cNvPicPr>
            <p:nvPr/>
          </p:nvPicPr>
          <p:blipFill rotWithShape="1">
            <a:blip r:embed="rId4"/>
            <a:srcRect r="51289" b="12714"/>
            <a:stretch/>
          </p:blipFill>
          <p:spPr>
            <a:xfrm>
              <a:off x="6708453" y="2383073"/>
              <a:ext cx="2031854" cy="3313903"/>
            </a:xfrm>
            <a:prstGeom prst="rect">
              <a:avLst/>
            </a:prstGeom>
          </p:spPr>
        </p:pic>
      </p:grpSp>
    </p:spTree>
    <p:extLst>
      <p:ext uri="{BB962C8B-B14F-4D97-AF65-F5344CB8AC3E}">
        <p14:creationId xmlns:p14="http://schemas.microsoft.com/office/powerpoint/2010/main" val="271201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D12C816-EE89-477A-B851-15329A095D92}"/>
              </a:ext>
            </a:extLst>
          </p:cNvPr>
          <p:cNvSpPr>
            <a:spLocks noGrp="1"/>
          </p:cNvSpPr>
          <p:nvPr>
            <p:ph idx="1"/>
          </p:nvPr>
        </p:nvSpPr>
        <p:spPr/>
        <p:txBody>
          <a:bodyPr/>
          <a:lstStyle/>
          <a:p>
            <a:endParaRPr lang="fr-CH"/>
          </a:p>
        </p:txBody>
      </p:sp>
      <p:pic>
        <p:nvPicPr>
          <p:cNvPr id="4" name="Image 3">
            <a:extLst>
              <a:ext uri="{FF2B5EF4-FFF2-40B4-BE49-F238E27FC236}">
                <a16:creationId xmlns:a16="http://schemas.microsoft.com/office/drawing/2014/main" id="{D03C99A1-4050-4F6A-BA3F-B80A7E8FEE68}"/>
              </a:ext>
            </a:extLst>
          </p:cNvPr>
          <p:cNvPicPr>
            <a:picLocks noChangeAspect="1"/>
          </p:cNvPicPr>
          <p:nvPr/>
        </p:nvPicPr>
        <p:blipFill>
          <a:blip r:embed="rId2"/>
          <a:stretch>
            <a:fillRect/>
          </a:stretch>
        </p:blipFill>
        <p:spPr>
          <a:xfrm>
            <a:off x="107504" y="116633"/>
            <a:ext cx="8853361" cy="4392488"/>
          </a:xfrm>
          <a:prstGeom prst="rect">
            <a:avLst/>
          </a:prstGeom>
        </p:spPr>
      </p:pic>
      <p:pic>
        <p:nvPicPr>
          <p:cNvPr id="3" name="Image 2">
            <a:extLst>
              <a:ext uri="{FF2B5EF4-FFF2-40B4-BE49-F238E27FC236}">
                <a16:creationId xmlns:a16="http://schemas.microsoft.com/office/drawing/2014/main" id="{BF176680-F197-423F-B3AC-769813C1A3AA}"/>
              </a:ext>
            </a:extLst>
          </p:cNvPr>
          <p:cNvPicPr>
            <a:picLocks noChangeAspect="1"/>
          </p:cNvPicPr>
          <p:nvPr/>
        </p:nvPicPr>
        <p:blipFill>
          <a:blip r:embed="rId3"/>
          <a:stretch>
            <a:fillRect/>
          </a:stretch>
        </p:blipFill>
        <p:spPr>
          <a:xfrm>
            <a:off x="250305" y="4758398"/>
            <a:ext cx="8280920" cy="1538107"/>
          </a:xfrm>
          <a:prstGeom prst="rect">
            <a:avLst/>
          </a:prstGeom>
        </p:spPr>
      </p:pic>
      <p:sp>
        <p:nvSpPr>
          <p:cNvPr id="5" name="ZoneTexte 4">
            <a:extLst>
              <a:ext uri="{FF2B5EF4-FFF2-40B4-BE49-F238E27FC236}">
                <a16:creationId xmlns:a16="http://schemas.microsoft.com/office/drawing/2014/main" id="{16487B96-B2D6-4EF3-B429-07845C0C2269}"/>
              </a:ext>
            </a:extLst>
          </p:cNvPr>
          <p:cNvSpPr txBox="1"/>
          <p:nvPr/>
        </p:nvSpPr>
        <p:spPr>
          <a:xfrm>
            <a:off x="183135" y="275385"/>
            <a:ext cx="5112568" cy="1231106"/>
          </a:xfrm>
          <a:prstGeom prst="rect">
            <a:avLst/>
          </a:prstGeom>
          <a:solidFill>
            <a:schemeClr val="bg1"/>
          </a:solidFill>
        </p:spPr>
        <p:txBody>
          <a:bodyPr wrap="square" rtlCol="0">
            <a:spAutoFit/>
          </a:bodyPr>
          <a:lstStyle/>
          <a:p>
            <a:r>
              <a:rPr lang="fr-FR" sz="2800" dirty="0"/>
              <a:t>Informations supplémentaires au niveau de l’organisation</a:t>
            </a:r>
          </a:p>
          <a:p>
            <a:r>
              <a:rPr lang="fr-FR" dirty="0">
                <a:solidFill>
                  <a:schemeClr val="accent1"/>
                </a:solidFill>
              </a:rPr>
              <a:t>Job stress Index</a:t>
            </a:r>
            <a:endParaRPr lang="fr-CH" dirty="0">
              <a:solidFill>
                <a:schemeClr val="accent1"/>
              </a:solidFill>
            </a:endParaRPr>
          </a:p>
        </p:txBody>
      </p:sp>
    </p:spTree>
    <p:extLst>
      <p:ext uri="{BB962C8B-B14F-4D97-AF65-F5344CB8AC3E}">
        <p14:creationId xmlns:p14="http://schemas.microsoft.com/office/powerpoint/2010/main" val="2809437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34</a:t>
            </a:fld>
            <a:endParaRPr lang="de-CH" dirty="0"/>
          </a:p>
        </p:txBody>
      </p:sp>
      <p:sp>
        <p:nvSpPr>
          <p:cNvPr id="5" name="Titre 4"/>
          <p:cNvSpPr>
            <a:spLocks noGrp="1"/>
          </p:cNvSpPr>
          <p:nvPr>
            <p:ph type="title"/>
          </p:nvPr>
        </p:nvSpPr>
        <p:spPr/>
        <p:txBody>
          <a:bodyPr/>
          <a:lstStyle/>
          <a:p>
            <a:pPr algn="ctr"/>
            <a:r>
              <a:rPr lang="fr-CH" dirty="0">
                <a:solidFill>
                  <a:schemeClr val="accent1"/>
                </a:solidFill>
              </a:rPr>
              <a:t>Et lorsque la direction ne sent pas concernée par le thème du stress ?</a:t>
            </a:r>
          </a:p>
        </p:txBody>
      </p:sp>
      <p:pic>
        <p:nvPicPr>
          <p:cNvPr id="7" name="Image 6"/>
          <p:cNvPicPr>
            <a:picLocks noChangeAspect="1"/>
          </p:cNvPicPr>
          <p:nvPr/>
        </p:nvPicPr>
        <p:blipFill>
          <a:blip r:embed="rId2"/>
          <a:stretch>
            <a:fillRect/>
          </a:stretch>
        </p:blipFill>
        <p:spPr>
          <a:xfrm>
            <a:off x="2483768" y="1700808"/>
            <a:ext cx="4410075" cy="3905250"/>
          </a:xfrm>
          <a:prstGeom prst="rect">
            <a:avLst/>
          </a:prstGeom>
        </p:spPr>
      </p:pic>
    </p:spTree>
    <p:extLst>
      <p:ext uri="{BB962C8B-B14F-4D97-AF65-F5344CB8AC3E}">
        <p14:creationId xmlns:p14="http://schemas.microsoft.com/office/powerpoint/2010/main" val="290475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901700" y="161925"/>
            <a:ext cx="7624763" cy="506413"/>
          </a:xfrm>
        </p:spPr>
        <p:txBody>
          <a:bodyPr/>
          <a:lstStyle/>
          <a:p>
            <a:r>
              <a:rPr lang="de-CH" altLang="de-DE" dirty="0" err="1">
                <a:solidFill>
                  <a:schemeClr val="accent1"/>
                </a:solidFill>
              </a:rPr>
              <a:t>Mesure</a:t>
            </a:r>
            <a:r>
              <a:rPr lang="de-CH" altLang="de-DE" dirty="0">
                <a:solidFill>
                  <a:schemeClr val="accent1"/>
                </a:solidFill>
              </a:rPr>
              <a:t> de </a:t>
            </a:r>
            <a:r>
              <a:rPr lang="de-CH" altLang="de-DE" dirty="0" err="1">
                <a:solidFill>
                  <a:schemeClr val="accent1"/>
                </a:solidFill>
              </a:rPr>
              <a:t>Variabilité</a:t>
            </a:r>
            <a:r>
              <a:rPr lang="de-CH" altLang="de-DE" dirty="0">
                <a:solidFill>
                  <a:schemeClr val="accent1"/>
                </a:solidFill>
              </a:rPr>
              <a:t> de la </a:t>
            </a:r>
            <a:r>
              <a:rPr lang="de-CH" altLang="de-DE" dirty="0" err="1">
                <a:solidFill>
                  <a:schemeClr val="accent1"/>
                </a:solidFill>
              </a:rPr>
              <a:t>fréquence</a:t>
            </a:r>
            <a:r>
              <a:rPr lang="de-CH" altLang="de-DE" dirty="0">
                <a:solidFill>
                  <a:schemeClr val="accent1"/>
                </a:solidFill>
              </a:rPr>
              <a:t> </a:t>
            </a:r>
            <a:r>
              <a:rPr lang="de-CH" altLang="de-DE" dirty="0" err="1">
                <a:solidFill>
                  <a:schemeClr val="accent1"/>
                </a:solidFill>
              </a:rPr>
              <a:t>cardiaque</a:t>
            </a:r>
            <a:r>
              <a:rPr lang="de-CH" altLang="de-DE" dirty="0">
                <a:solidFill>
                  <a:schemeClr val="accent1"/>
                </a:solidFill>
              </a:rPr>
              <a:t> = VFC / HRV</a:t>
            </a:r>
          </a:p>
        </p:txBody>
      </p:sp>
      <p:sp>
        <p:nvSpPr>
          <p:cNvPr id="25603" name="Inhaltsplatzhalter 2"/>
          <p:cNvSpPr>
            <a:spLocks noGrp="1"/>
          </p:cNvSpPr>
          <p:nvPr>
            <p:ph idx="1"/>
          </p:nvPr>
        </p:nvSpPr>
        <p:spPr>
          <a:xfrm>
            <a:off x="754856" y="1412776"/>
            <a:ext cx="7918450" cy="1477328"/>
          </a:xfrm>
        </p:spPr>
        <p:txBody>
          <a:bodyPr/>
          <a:lstStyle/>
          <a:p>
            <a:r>
              <a:rPr lang="de-CH" altLang="de-DE" sz="2400" dirty="0" err="1"/>
              <a:t>Durée</a:t>
            </a:r>
            <a:r>
              <a:rPr lang="de-CH" altLang="de-DE" sz="2400" dirty="0"/>
              <a:t> de la </a:t>
            </a:r>
            <a:r>
              <a:rPr lang="de-CH" altLang="de-DE" sz="2400" dirty="0" err="1"/>
              <a:t>mesure</a:t>
            </a:r>
            <a:r>
              <a:rPr lang="de-CH" altLang="de-DE" sz="2400" dirty="0"/>
              <a:t> : 24 </a:t>
            </a:r>
            <a:r>
              <a:rPr lang="de-CH" altLang="de-DE" sz="2400" dirty="0" err="1"/>
              <a:t>heures</a:t>
            </a:r>
            <a:r>
              <a:rPr lang="de-CH" altLang="de-DE" sz="2400" dirty="0"/>
              <a:t> (</a:t>
            </a:r>
            <a:r>
              <a:rPr lang="de-CH" altLang="de-DE" sz="2400" dirty="0" err="1"/>
              <a:t>simultanément</a:t>
            </a:r>
            <a:r>
              <a:rPr lang="de-CH" altLang="de-DE" sz="2400" dirty="0"/>
              <a:t>  ECG de </a:t>
            </a:r>
            <a:r>
              <a:rPr lang="de-CH" altLang="de-DE" sz="2400" dirty="0" err="1"/>
              <a:t>longue</a:t>
            </a:r>
            <a:r>
              <a:rPr lang="de-CH" altLang="de-DE" sz="2400" dirty="0"/>
              <a:t> </a:t>
            </a:r>
            <a:r>
              <a:rPr lang="de-CH" altLang="de-DE" sz="2400" dirty="0" err="1"/>
              <a:t>durée</a:t>
            </a:r>
            <a:r>
              <a:rPr lang="de-CH" altLang="de-DE" sz="2400" dirty="0"/>
              <a:t> et </a:t>
            </a:r>
            <a:r>
              <a:rPr lang="de-CH" altLang="de-DE" sz="2400" dirty="0" err="1"/>
              <a:t>mesure</a:t>
            </a:r>
            <a:r>
              <a:rPr lang="de-CH" altLang="de-DE" sz="2400" dirty="0"/>
              <a:t> de la </a:t>
            </a:r>
            <a:r>
              <a:rPr lang="de-CH" altLang="de-DE" sz="2400" dirty="0" err="1"/>
              <a:t>qualité</a:t>
            </a:r>
            <a:r>
              <a:rPr lang="de-CH" altLang="de-DE" sz="2400" dirty="0"/>
              <a:t> du </a:t>
            </a:r>
            <a:r>
              <a:rPr lang="de-CH" altLang="de-DE" sz="2400" dirty="0" err="1"/>
              <a:t>sommeil</a:t>
            </a:r>
            <a:r>
              <a:rPr lang="de-CH" altLang="de-DE" sz="2400" dirty="0"/>
              <a:t>)</a:t>
            </a:r>
          </a:p>
          <a:p>
            <a:pPr>
              <a:buFontTx/>
              <a:buChar char="•"/>
            </a:pPr>
            <a:endParaRPr lang="de-CH" altLang="de-DE" sz="2400" dirty="0"/>
          </a:p>
          <a:p>
            <a:r>
              <a:rPr lang="de-CH" altLang="de-DE" sz="2400" dirty="0"/>
              <a:t>Information </a:t>
            </a:r>
            <a:r>
              <a:rPr lang="de-CH" altLang="de-DE" sz="2400" dirty="0" err="1"/>
              <a:t>sur</a:t>
            </a:r>
            <a:r>
              <a:rPr lang="de-CH" altLang="de-DE" sz="2400" dirty="0"/>
              <a:t> </a:t>
            </a:r>
            <a:r>
              <a:rPr lang="de-CH" altLang="de-DE" sz="2400" dirty="0" err="1"/>
              <a:t>l’état</a:t>
            </a:r>
            <a:r>
              <a:rPr lang="de-CH" altLang="de-DE" sz="2400" dirty="0"/>
              <a:t> de stress </a:t>
            </a:r>
            <a:r>
              <a:rPr lang="de-CH" altLang="de-DE" sz="2400" dirty="0" err="1"/>
              <a:t>individuel</a:t>
            </a:r>
            <a:endParaRPr lang="de-CH" altLang="de-DE" sz="2400" dirty="0"/>
          </a:p>
        </p:txBody>
      </p:sp>
      <p:pic>
        <p:nvPicPr>
          <p:cNvPr id="2560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295650"/>
            <a:ext cx="285273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82925"/>
            <a:ext cx="156051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361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0036" y="66677"/>
            <a:ext cx="6014543" cy="366876"/>
          </a:xfrm>
        </p:spPr>
        <p:txBody>
          <a:bodyPr/>
          <a:lstStyle/>
          <a:p>
            <a:r>
              <a:rPr lang="fr-CH" sz="2400" dirty="0">
                <a:solidFill>
                  <a:schemeClr val="accent1"/>
                </a:solidFill>
              </a:rPr>
              <a:t>Le burnout se mesure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17" y="1024759"/>
            <a:ext cx="6200119" cy="262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37" t="20552" r="1004" b="14478"/>
          <a:stretch/>
        </p:blipFill>
        <p:spPr bwMode="auto">
          <a:xfrm>
            <a:off x="645205" y="3638107"/>
            <a:ext cx="619492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4"/>
          <p:cNvSpPr txBox="1">
            <a:spLocks noChangeArrowheads="1"/>
          </p:cNvSpPr>
          <p:nvPr/>
        </p:nvSpPr>
        <p:spPr bwMode="auto">
          <a:xfrm>
            <a:off x="6989297" y="2672231"/>
            <a:ext cx="1967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de-DE" sz="1800" dirty="0">
                <a:solidFill>
                  <a:schemeClr val="tx2"/>
                </a:solidFill>
                <a:latin typeface="Arial" panose="020B0604020202020204" pitchFamily="34" charset="0"/>
              </a:rPr>
              <a:t>Bonne </a:t>
            </a:r>
            <a:r>
              <a:rPr lang="de-CH" altLang="de-DE" sz="1800" dirty="0" err="1">
                <a:solidFill>
                  <a:schemeClr val="tx2"/>
                </a:solidFill>
                <a:latin typeface="Arial" panose="020B0604020202020204" pitchFamily="34" charset="0"/>
              </a:rPr>
              <a:t>santé</a:t>
            </a:r>
            <a:endParaRPr lang="de-CH" altLang="de-DE" sz="1800" dirty="0">
              <a:solidFill>
                <a:schemeClr val="tx2"/>
              </a:solidFill>
              <a:latin typeface="Arial" panose="020B0604020202020204" pitchFamily="34" charset="0"/>
            </a:endParaRPr>
          </a:p>
          <a:p>
            <a:pPr eaLnBrk="1" hangingPunct="1">
              <a:spcBef>
                <a:spcPct val="0"/>
              </a:spcBef>
              <a:buClrTx/>
            </a:pPr>
            <a:r>
              <a:rPr lang="de-CH" altLang="de-DE" sz="1800" dirty="0">
                <a:solidFill>
                  <a:srgbClr val="00B050"/>
                </a:solidFill>
                <a:latin typeface="Arial" panose="020B0604020202020204" pitchFamily="34" charset="0"/>
              </a:rPr>
              <a:t>Total Power 8864</a:t>
            </a:r>
          </a:p>
        </p:txBody>
      </p:sp>
      <p:sp>
        <p:nvSpPr>
          <p:cNvPr id="7" name="Textfeld 7"/>
          <p:cNvSpPr txBox="1">
            <a:spLocks noChangeArrowheads="1"/>
          </p:cNvSpPr>
          <p:nvPr/>
        </p:nvSpPr>
        <p:spPr bwMode="auto">
          <a:xfrm>
            <a:off x="6854825" y="4995863"/>
            <a:ext cx="1839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de-DE" sz="1800" dirty="0">
                <a:solidFill>
                  <a:schemeClr val="tx2"/>
                </a:solidFill>
                <a:latin typeface="Arial" panose="020B0604020202020204" pitchFamily="34" charset="0"/>
              </a:rPr>
              <a:t>Burnout</a:t>
            </a:r>
          </a:p>
          <a:p>
            <a:pPr eaLnBrk="1" hangingPunct="1">
              <a:spcBef>
                <a:spcPct val="0"/>
              </a:spcBef>
              <a:buClrTx/>
            </a:pPr>
            <a:r>
              <a:rPr lang="de-CH" altLang="de-DE" sz="1800" dirty="0">
                <a:solidFill>
                  <a:srgbClr val="00B050"/>
                </a:solidFill>
                <a:latin typeface="Arial" panose="020B0604020202020204" pitchFamily="34" charset="0"/>
              </a:rPr>
              <a:t>Total Power 343</a:t>
            </a:r>
          </a:p>
        </p:txBody>
      </p:sp>
      <p:sp>
        <p:nvSpPr>
          <p:cNvPr id="8" name="ZoneTexte 7"/>
          <p:cNvSpPr txBox="1"/>
          <p:nvPr/>
        </p:nvSpPr>
        <p:spPr>
          <a:xfrm>
            <a:off x="558279" y="496614"/>
            <a:ext cx="8190185" cy="400110"/>
          </a:xfrm>
          <a:prstGeom prst="rect">
            <a:avLst/>
          </a:prstGeom>
          <a:noFill/>
        </p:spPr>
        <p:txBody>
          <a:bodyPr wrap="square" rtlCol="0">
            <a:spAutoFit/>
          </a:bodyPr>
          <a:lstStyle/>
          <a:p>
            <a:r>
              <a:rPr lang="fr-CH" sz="2000" b="1" dirty="0"/>
              <a:t>Variabilité de la fréquence cardiaque sur 24 heures</a:t>
            </a:r>
            <a:endParaRPr lang="fr-CH" sz="2000" b="1" dirty="0">
              <a:latin typeface="+mn-lt"/>
            </a:endParaRPr>
          </a:p>
        </p:txBody>
      </p:sp>
      <p:sp>
        <p:nvSpPr>
          <p:cNvPr id="10" name="ZoneTexte 9"/>
          <p:cNvSpPr txBox="1"/>
          <p:nvPr/>
        </p:nvSpPr>
        <p:spPr>
          <a:xfrm>
            <a:off x="6989297" y="158060"/>
            <a:ext cx="2092106" cy="1323439"/>
          </a:xfrm>
          <a:prstGeom prst="rect">
            <a:avLst/>
          </a:prstGeom>
          <a:noFill/>
        </p:spPr>
        <p:txBody>
          <a:bodyPr wrap="square" rtlCol="0">
            <a:spAutoFit/>
          </a:bodyPr>
          <a:lstStyle/>
          <a:p>
            <a:r>
              <a:rPr lang="fr-CH" sz="1600" dirty="0">
                <a:solidFill>
                  <a:srgbClr val="00B050"/>
                </a:solidFill>
                <a:latin typeface="+mn-lt"/>
              </a:rPr>
              <a:t>Total Power </a:t>
            </a:r>
            <a:r>
              <a:rPr lang="fr-CH" sz="1600" dirty="0">
                <a:latin typeface="+mn-lt"/>
              </a:rPr>
              <a:t>= variabilité totale système </a:t>
            </a:r>
            <a:r>
              <a:rPr lang="fr-CH" sz="1600" dirty="0"/>
              <a:t>nerveux</a:t>
            </a:r>
          </a:p>
          <a:p>
            <a:r>
              <a:rPr lang="fr-CH" sz="1600" dirty="0">
                <a:solidFill>
                  <a:srgbClr val="00B0F0"/>
                </a:solidFill>
                <a:latin typeface="+mn-lt"/>
              </a:rPr>
              <a:t>Parasympathique</a:t>
            </a:r>
            <a:r>
              <a:rPr lang="fr-CH" sz="1600" dirty="0">
                <a:latin typeface="+mn-lt"/>
              </a:rPr>
              <a:t> et </a:t>
            </a:r>
            <a:r>
              <a:rPr lang="fr-CH" sz="1600" dirty="0">
                <a:solidFill>
                  <a:schemeClr val="accent1"/>
                </a:solidFill>
                <a:latin typeface="+mn-lt"/>
              </a:rPr>
              <a:t>Sympathique</a:t>
            </a:r>
            <a:r>
              <a:rPr lang="fr-CH" sz="1600" dirty="0">
                <a:latin typeface="+mn-lt"/>
              </a:rPr>
              <a:t> </a:t>
            </a:r>
          </a:p>
        </p:txBody>
      </p:sp>
      <p:sp>
        <p:nvSpPr>
          <p:cNvPr id="11" name="Ellipse 10"/>
          <p:cNvSpPr/>
          <p:nvPr/>
        </p:nvSpPr>
        <p:spPr>
          <a:xfrm>
            <a:off x="3555123" y="1789637"/>
            <a:ext cx="2656490" cy="89861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Textfeld 4"/>
          <p:cNvSpPr txBox="1">
            <a:spLocks noChangeArrowheads="1"/>
          </p:cNvSpPr>
          <p:nvPr/>
        </p:nvSpPr>
        <p:spPr bwMode="auto">
          <a:xfrm>
            <a:off x="3294632" y="1460588"/>
            <a:ext cx="3244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de-DE" sz="1600" dirty="0" err="1">
                <a:solidFill>
                  <a:srgbClr val="00B0F0"/>
                </a:solidFill>
                <a:latin typeface="Arial" panose="020B0604020202020204" pitchFamily="34" charset="0"/>
              </a:rPr>
              <a:t>Parasympathique</a:t>
            </a:r>
            <a:r>
              <a:rPr lang="de-CH" altLang="de-DE" sz="1600" dirty="0">
                <a:solidFill>
                  <a:srgbClr val="00B0F0"/>
                </a:solidFill>
                <a:latin typeface="Arial" panose="020B0604020202020204" pitchFamily="34" charset="0"/>
              </a:rPr>
              <a:t> = </a:t>
            </a:r>
            <a:r>
              <a:rPr lang="de-CH" altLang="de-DE" sz="1600" dirty="0" err="1">
                <a:solidFill>
                  <a:srgbClr val="00B0F0"/>
                </a:solidFill>
                <a:latin typeface="Arial" panose="020B0604020202020204" pitchFamily="34" charset="0"/>
              </a:rPr>
              <a:t>Régénération</a:t>
            </a:r>
            <a:endParaRPr lang="de-CH" altLang="de-DE" sz="1600" dirty="0">
              <a:solidFill>
                <a:srgbClr val="00B0F0"/>
              </a:solidFill>
              <a:latin typeface="Arial" panose="020B0604020202020204" pitchFamily="34" charset="0"/>
            </a:endParaRPr>
          </a:p>
        </p:txBody>
      </p:sp>
      <p:sp>
        <p:nvSpPr>
          <p:cNvPr id="14" name="Rectangle 13"/>
          <p:cNvSpPr/>
          <p:nvPr/>
        </p:nvSpPr>
        <p:spPr>
          <a:xfrm>
            <a:off x="804041" y="2758966"/>
            <a:ext cx="5994295" cy="8891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Textfeld 4"/>
          <p:cNvSpPr txBox="1">
            <a:spLocks noChangeArrowheads="1"/>
          </p:cNvSpPr>
          <p:nvPr/>
        </p:nvSpPr>
        <p:spPr bwMode="auto">
          <a:xfrm>
            <a:off x="804041" y="2369184"/>
            <a:ext cx="2492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de-DE" sz="1600" dirty="0" err="1">
                <a:solidFill>
                  <a:schemeClr val="tx2"/>
                </a:solidFill>
                <a:latin typeface="Arial" panose="020B0604020202020204" pitchFamily="34" charset="0"/>
              </a:rPr>
              <a:t>Sympathique</a:t>
            </a:r>
            <a:r>
              <a:rPr lang="de-CH" altLang="de-DE" sz="1600" dirty="0">
                <a:solidFill>
                  <a:schemeClr val="tx2"/>
                </a:solidFill>
                <a:latin typeface="Arial" panose="020B0604020202020204" pitchFamily="34" charset="0"/>
              </a:rPr>
              <a:t> = </a:t>
            </a:r>
            <a:r>
              <a:rPr lang="de-CH" altLang="de-DE" sz="1600" dirty="0" err="1">
                <a:solidFill>
                  <a:schemeClr val="tx2"/>
                </a:solidFill>
                <a:latin typeface="Arial" panose="020B0604020202020204" pitchFamily="34" charset="0"/>
              </a:rPr>
              <a:t>Activation</a:t>
            </a:r>
            <a:endParaRPr lang="de-CH" altLang="de-DE" sz="1600" dirty="0">
              <a:solidFill>
                <a:schemeClr val="tx2"/>
              </a:solidFill>
              <a:latin typeface="Arial" panose="020B0604020202020204" pitchFamily="34" charset="0"/>
            </a:endParaRPr>
          </a:p>
        </p:txBody>
      </p:sp>
      <p:sp>
        <p:nvSpPr>
          <p:cNvPr id="16" name="Ellipse 15"/>
          <p:cNvSpPr/>
          <p:nvPr/>
        </p:nvSpPr>
        <p:spPr>
          <a:xfrm>
            <a:off x="3563888" y="4414986"/>
            <a:ext cx="2656490" cy="89861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Textfeld 4"/>
          <p:cNvSpPr txBox="1">
            <a:spLocks noChangeArrowheads="1"/>
          </p:cNvSpPr>
          <p:nvPr/>
        </p:nvSpPr>
        <p:spPr bwMode="auto">
          <a:xfrm>
            <a:off x="1579842" y="3977124"/>
            <a:ext cx="5102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de-DE" sz="1600" dirty="0">
                <a:solidFill>
                  <a:srgbClr val="00B0F0"/>
                </a:solidFill>
                <a:latin typeface="Arial" panose="020B0604020202020204" pitchFamily="34" charset="0"/>
              </a:rPr>
              <a:t>Absence de </a:t>
            </a:r>
            <a:r>
              <a:rPr lang="de-CH" altLang="de-DE" sz="1600" dirty="0" err="1">
                <a:solidFill>
                  <a:srgbClr val="00B0F0"/>
                </a:solidFill>
                <a:latin typeface="Arial" panose="020B0604020202020204" pitchFamily="34" charset="0"/>
              </a:rPr>
              <a:t>Parasympathique</a:t>
            </a:r>
            <a:r>
              <a:rPr lang="de-CH" altLang="de-DE" sz="1600" dirty="0">
                <a:solidFill>
                  <a:srgbClr val="00B0F0"/>
                </a:solidFill>
                <a:latin typeface="Arial" panose="020B0604020202020204" pitchFamily="34" charset="0"/>
              </a:rPr>
              <a:t> = plus de </a:t>
            </a:r>
            <a:r>
              <a:rPr lang="de-CH" altLang="de-DE" sz="1600" dirty="0" err="1">
                <a:solidFill>
                  <a:srgbClr val="00B0F0"/>
                </a:solidFill>
                <a:latin typeface="Arial" panose="020B0604020202020204" pitchFamily="34" charset="0"/>
              </a:rPr>
              <a:t>Régénération</a:t>
            </a:r>
            <a:endParaRPr lang="de-CH" altLang="de-DE" sz="1600" dirty="0">
              <a:solidFill>
                <a:srgbClr val="00B0F0"/>
              </a:solidFill>
              <a:latin typeface="Arial" panose="020B0604020202020204" pitchFamily="34" charset="0"/>
            </a:endParaRPr>
          </a:p>
        </p:txBody>
      </p:sp>
      <p:sp>
        <p:nvSpPr>
          <p:cNvPr id="18" name="Rectangle 17"/>
          <p:cNvSpPr/>
          <p:nvPr/>
        </p:nvSpPr>
        <p:spPr>
          <a:xfrm>
            <a:off x="598217" y="5379929"/>
            <a:ext cx="6200119" cy="8891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Textfeld 4"/>
          <p:cNvSpPr txBox="1">
            <a:spLocks noChangeArrowheads="1"/>
          </p:cNvSpPr>
          <p:nvPr/>
        </p:nvSpPr>
        <p:spPr bwMode="auto">
          <a:xfrm>
            <a:off x="759372" y="5031472"/>
            <a:ext cx="29674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1pPr>
            <a:lvl2pPr marL="742950" indent="-285750" eaLnBrk="0" hangingPunct="0">
              <a:spcBef>
                <a:spcPct val="20000"/>
              </a:spcBef>
              <a:buClr>
                <a:schemeClr val="tx2"/>
              </a:buClr>
              <a:defRPr sz="2100">
                <a:solidFill>
                  <a:schemeClr val="tx1"/>
                </a:solidFill>
                <a:latin typeface="Century Gothic" panose="020B0502020202020204" pitchFamily="34" charset="0"/>
                <a:ea typeface="ＭＳ Ｐゴシック" panose="020B0600070205080204" pitchFamily="34" charset="-128"/>
              </a:defRPr>
            </a:lvl2pPr>
            <a:lvl3pPr marL="11430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3pPr>
            <a:lvl4pPr marL="16002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4pPr>
            <a:lvl5pPr marL="2057400" indent="-228600" eaLnBrk="0" hangingPunct="0">
              <a:spcBef>
                <a:spcPct val="20000"/>
              </a:spcBef>
              <a:buClr>
                <a:schemeClr val="tx2"/>
              </a:buClr>
              <a:defRPr sz="16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pPr>
            <a:r>
              <a:rPr lang="de-CH" altLang="de-DE" sz="1400" dirty="0" err="1">
                <a:solidFill>
                  <a:schemeClr val="tx2"/>
                </a:solidFill>
                <a:latin typeface="Arial" panose="020B0604020202020204" pitchFamily="34" charset="0"/>
              </a:rPr>
              <a:t>Insuffisance</a:t>
            </a:r>
            <a:r>
              <a:rPr lang="de-CH" altLang="de-DE" sz="1400" dirty="0">
                <a:solidFill>
                  <a:schemeClr val="tx2"/>
                </a:solidFill>
                <a:latin typeface="Arial" panose="020B0604020202020204" pitchFamily="34" charset="0"/>
              </a:rPr>
              <a:t> du </a:t>
            </a:r>
            <a:r>
              <a:rPr lang="de-CH" altLang="de-DE" sz="1400" dirty="0" err="1">
                <a:solidFill>
                  <a:schemeClr val="tx2"/>
                </a:solidFill>
                <a:latin typeface="Arial" panose="020B0604020202020204" pitchFamily="34" charset="0"/>
              </a:rPr>
              <a:t>signal</a:t>
            </a:r>
            <a:r>
              <a:rPr lang="de-CH" altLang="de-DE" sz="1400" dirty="0">
                <a:solidFill>
                  <a:schemeClr val="tx2"/>
                </a:solidFill>
                <a:latin typeface="Arial" panose="020B0604020202020204" pitchFamily="34" charset="0"/>
              </a:rPr>
              <a:t> </a:t>
            </a:r>
            <a:r>
              <a:rPr lang="de-CH" altLang="de-DE" sz="1400" dirty="0" err="1">
                <a:solidFill>
                  <a:schemeClr val="tx2"/>
                </a:solidFill>
                <a:latin typeface="Arial" panose="020B0604020202020204" pitchFamily="34" charset="0"/>
              </a:rPr>
              <a:t>sympathique</a:t>
            </a:r>
            <a:endParaRPr lang="de-CH" altLang="de-DE" sz="1400" dirty="0">
              <a:solidFill>
                <a:schemeClr val="tx2"/>
              </a:solidFill>
              <a:latin typeface="Arial" panose="020B0604020202020204" pitchFamily="34" charset="0"/>
            </a:endParaRPr>
          </a:p>
        </p:txBody>
      </p:sp>
    </p:spTree>
    <p:extLst>
      <p:ext uri="{BB962C8B-B14F-4D97-AF65-F5344CB8AC3E}">
        <p14:creationId xmlns:p14="http://schemas.microsoft.com/office/powerpoint/2010/main" val="85740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4" grpId="0" animBg="1"/>
      <p:bldP spid="15" grpId="0"/>
      <p:bldP spid="16" grpId="0" animBg="1"/>
      <p:bldP spid="17" grpId="0"/>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9338" y="56034"/>
            <a:ext cx="7624763" cy="506413"/>
          </a:xfrm>
        </p:spPr>
        <p:txBody>
          <a:bodyPr/>
          <a:lstStyle/>
          <a:p>
            <a:r>
              <a:rPr lang="fr-CH" sz="2800" dirty="0">
                <a:solidFill>
                  <a:schemeClr val="accent1"/>
                </a:solidFill>
              </a:rPr>
              <a:t>Un outil puissant de sensibilisation d’une direction</a:t>
            </a:r>
          </a:p>
        </p:txBody>
      </p:sp>
      <p:sp>
        <p:nvSpPr>
          <p:cNvPr id="4" name="Espace réservé du pied de page 3"/>
          <p:cNvSpPr>
            <a:spLocks noGrp="1"/>
          </p:cNvSpPr>
          <p:nvPr>
            <p:ph type="ftr" sz="quarter" idx="4294967295"/>
          </p:nvPr>
        </p:nvSpPr>
        <p:spPr/>
        <p:txBody>
          <a:bodyPr/>
          <a:lstStyle/>
          <a:p>
            <a:pPr>
              <a:defRPr/>
            </a:pP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68" y="790575"/>
            <a:ext cx="73723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8293407" y="2143850"/>
            <a:ext cx="1148317" cy="400110"/>
          </a:xfrm>
          <a:prstGeom prst="rect">
            <a:avLst/>
          </a:prstGeom>
          <a:noFill/>
        </p:spPr>
        <p:txBody>
          <a:bodyPr wrap="square" rtlCol="0">
            <a:spAutoFit/>
          </a:bodyPr>
          <a:lstStyle/>
          <a:p>
            <a:r>
              <a:rPr lang="fr-CH" sz="2000">
                <a:latin typeface="+mn-lt"/>
              </a:rPr>
              <a:t>8163</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68" y="3667125"/>
            <a:ext cx="73723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8304051" y="5634873"/>
            <a:ext cx="1148317" cy="400110"/>
          </a:xfrm>
          <a:prstGeom prst="rect">
            <a:avLst/>
          </a:prstGeom>
          <a:noFill/>
        </p:spPr>
        <p:txBody>
          <a:bodyPr wrap="square" rtlCol="0">
            <a:spAutoFit/>
          </a:bodyPr>
          <a:lstStyle/>
          <a:p>
            <a:r>
              <a:rPr lang="fr-CH" sz="2000">
                <a:latin typeface="+mn-lt"/>
              </a:rPr>
              <a:t>1162</a:t>
            </a:r>
          </a:p>
        </p:txBody>
      </p:sp>
    </p:spTree>
    <p:extLst>
      <p:ext uri="{BB962C8B-B14F-4D97-AF65-F5344CB8AC3E}">
        <p14:creationId xmlns:p14="http://schemas.microsoft.com/office/powerpoint/2010/main" val="67072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isocèle 14"/>
          <p:cNvSpPr/>
          <p:nvPr/>
        </p:nvSpPr>
        <p:spPr>
          <a:xfrm>
            <a:off x="8750487" y="3429000"/>
            <a:ext cx="259308" cy="30025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ZoneTexte 7"/>
          <p:cNvSpPr txBox="1"/>
          <p:nvPr/>
        </p:nvSpPr>
        <p:spPr>
          <a:xfrm>
            <a:off x="8756925" y="4240554"/>
            <a:ext cx="245660" cy="307777"/>
          </a:xfrm>
          <a:prstGeom prst="rect">
            <a:avLst/>
          </a:prstGeom>
          <a:noFill/>
        </p:spPr>
        <p:txBody>
          <a:bodyPr wrap="square" rtlCol="0">
            <a:spAutoFit/>
          </a:bodyPr>
          <a:lstStyle/>
          <a:p>
            <a:r>
              <a:rPr lang="fr-CH" sz="1400"/>
              <a:t>!</a:t>
            </a:r>
          </a:p>
        </p:txBody>
      </p:sp>
      <p:sp>
        <p:nvSpPr>
          <p:cNvPr id="2" name="Titre 1"/>
          <p:cNvSpPr>
            <a:spLocks noGrp="1"/>
          </p:cNvSpPr>
          <p:nvPr>
            <p:ph type="title"/>
          </p:nvPr>
        </p:nvSpPr>
        <p:spPr>
          <a:xfrm>
            <a:off x="899046" y="631031"/>
            <a:ext cx="7624763" cy="506413"/>
          </a:xfrm>
        </p:spPr>
        <p:txBody>
          <a:bodyPr/>
          <a:lstStyle/>
          <a:p>
            <a:r>
              <a:rPr lang="fr-CH" dirty="0">
                <a:solidFill>
                  <a:schemeClr val="accent1"/>
                </a:solidFill>
              </a:rPr>
              <a:t>Résumé des profils d’une direction d’entreprise N=18 </a:t>
            </a:r>
          </a:p>
        </p:txBody>
      </p:sp>
      <p:sp>
        <p:nvSpPr>
          <p:cNvPr id="3" name="Espace réservé du contenu 2"/>
          <p:cNvSpPr>
            <a:spLocks noGrp="1"/>
          </p:cNvSpPr>
          <p:nvPr>
            <p:ph idx="1"/>
          </p:nvPr>
        </p:nvSpPr>
        <p:spPr>
          <a:xfrm>
            <a:off x="782184" y="2742779"/>
            <a:ext cx="7981950" cy="3524042"/>
          </a:xfrm>
        </p:spPr>
        <p:txBody>
          <a:bodyPr/>
          <a:lstStyle/>
          <a:p>
            <a:pPr marL="342900" indent="-342900">
              <a:buFont typeface="Arial" panose="020B0604020202020204" pitchFamily="34" charset="0"/>
              <a:buChar char="•"/>
              <a:tabLst>
                <a:tab pos="7629525" algn="r"/>
              </a:tabLst>
            </a:pPr>
            <a:r>
              <a:rPr lang="fr-CH" altLang="fr-FR" sz="2400" dirty="0"/>
              <a:t>Fréquence cardiaque (80’000 – 100’000 </a:t>
            </a:r>
            <a:r>
              <a:rPr lang="fr-CH" altLang="fr-FR" sz="2400" dirty="0" err="1"/>
              <a:t>puls</a:t>
            </a:r>
            <a:r>
              <a:rPr lang="fr-CH" altLang="fr-FR" sz="2400" dirty="0"/>
              <a:t>. / 24h)	50 %</a:t>
            </a:r>
          </a:p>
          <a:p>
            <a:pPr>
              <a:tabLst>
                <a:tab pos="7629525" algn="r"/>
              </a:tabLst>
            </a:pPr>
            <a:r>
              <a:rPr lang="fr-CH" altLang="fr-FR" sz="2400" dirty="0"/>
              <a:t>  </a:t>
            </a:r>
            <a:endParaRPr lang="de-DE" altLang="de-DE" sz="2400" dirty="0"/>
          </a:p>
          <a:p>
            <a:pPr marL="342900" indent="-342900">
              <a:buFont typeface="Arial" panose="020B0604020202020204" pitchFamily="34" charset="0"/>
              <a:buChar char="•"/>
              <a:tabLst>
                <a:tab pos="7629525" algn="r"/>
              </a:tabLst>
            </a:pPr>
            <a:r>
              <a:rPr lang="fr-CH" sz="2400" dirty="0"/>
              <a:t>Total power &gt;</a:t>
            </a:r>
            <a:r>
              <a:rPr lang="fr-CH" altLang="fr-FR" sz="2400" dirty="0"/>
              <a:t> 3’500 – ENERGIE VITALE</a:t>
            </a:r>
            <a:r>
              <a:rPr lang="fr-CH" sz="2400" dirty="0"/>
              <a:t>	30 %</a:t>
            </a:r>
          </a:p>
          <a:p>
            <a:pPr>
              <a:tabLst>
                <a:tab pos="7629525" algn="r"/>
              </a:tabLst>
            </a:pPr>
            <a:endParaRPr lang="fr-CH" sz="2400" dirty="0"/>
          </a:p>
          <a:p>
            <a:pPr marL="342900" indent="-342900">
              <a:buFont typeface="Arial" panose="020B0604020202020204" pitchFamily="34" charset="0"/>
              <a:buChar char="•"/>
              <a:tabLst>
                <a:tab pos="7629525" algn="r"/>
              </a:tabLst>
            </a:pPr>
            <a:r>
              <a:rPr lang="de-DE" altLang="de-DE" sz="2400" dirty="0" err="1"/>
              <a:t>pNN</a:t>
            </a:r>
            <a:r>
              <a:rPr lang="de-DE" altLang="de-DE" sz="2400" dirty="0"/>
              <a:t> 50 &gt; 10 - REGENERATION	30 %</a:t>
            </a:r>
          </a:p>
          <a:p>
            <a:pPr>
              <a:tabLst>
                <a:tab pos="7888288" algn="r"/>
              </a:tabLst>
            </a:pPr>
            <a:endParaRPr lang="de-DE" altLang="de-DE" sz="2400" dirty="0"/>
          </a:p>
          <a:p>
            <a:pPr>
              <a:tabLst>
                <a:tab pos="7888288" algn="r"/>
              </a:tabLst>
            </a:pPr>
            <a:endParaRPr lang="fr-CH" dirty="0"/>
          </a:p>
          <a:p>
            <a:endParaRPr lang="fr-CH" dirty="0"/>
          </a:p>
          <a:p>
            <a:endParaRPr lang="fr-CH" dirty="0"/>
          </a:p>
          <a:p>
            <a:r>
              <a:rPr lang="fr-CH" altLang="fr-FR" dirty="0"/>
              <a:t> </a:t>
            </a:r>
            <a:endParaRPr lang="fr-CH" dirty="0"/>
          </a:p>
          <a:p>
            <a:endParaRPr lang="fr-CH" dirty="0"/>
          </a:p>
        </p:txBody>
      </p:sp>
      <p:pic>
        <p:nvPicPr>
          <p:cNvPr id="6" name="Grafik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1337" y="155575"/>
            <a:ext cx="3968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4294967295"/>
          </p:nvPr>
        </p:nvSpPr>
        <p:spPr/>
        <p:txBody>
          <a:bodyPr/>
          <a:lstStyle/>
          <a:p>
            <a:pPr>
              <a:defRPr/>
            </a:pPr>
            <a:endParaRPr lang="de-DE" dirty="0"/>
          </a:p>
        </p:txBody>
      </p:sp>
      <p:sp>
        <p:nvSpPr>
          <p:cNvPr id="7" name="Triangle isocèle 6"/>
          <p:cNvSpPr/>
          <p:nvPr/>
        </p:nvSpPr>
        <p:spPr>
          <a:xfrm>
            <a:off x="8743276" y="4204549"/>
            <a:ext cx="259308" cy="30025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ZoneTexte 12"/>
          <p:cNvSpPr txBox="1"/>
          <p:nvPr/>
        </p:nvSpPr>
        <p:spPr>
          <a:xfrm>
            <a:off x="8764135" y="3481263"/>
            <a:ext cx="409433" cy="307777"/>
          </a:xfrm>
          <a:prstGeom prst="rect">
            <a:avLst/>
          </a:prstGeom>
          <a:noFill/>
        </p:spPr>
        <p:txBody>
          <a:bodyPr wrap="square" rtlCol="0">
            <a:spAutoFit/>
          </a:bodyPr>
          <a:lstStyle/>
          <a:p>
            <a:r>
              <a:rPr lang="fr-CH" sz="1400" dirty="0"/>
              <a:t>!</a:t>
            </a:r>
          </a:p>
        </p:txBody>
      </p:sp>
    </p:spTree>
    <p:extLst>
      <p:ext uri="{BB962C8B-B14F-4D97-AF65-F5344CB8AC3E}">
        <p14:creationId xmlns:p14="http://schemas.microsoft.com/office/powerpoint/2010/main" val="4187098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25488" y="317500"/>
            <a:ext cx="7624762" cy="506413"/>
          </a:xfrm>
        </p:spPr>
        <p:txBody>
          <a:bodyPr/>
          <a:lstStyle/>
          <a:p>
            <a:r>
              <a:rPr lang="de-DE" altLang="fr-FR" sz="2800" dirty="0" err="1"/>
              <a:t>Objectifs</a:t>
            </a:r>
            <a:r>
              <a:rPr lang="de-DE" altLang="fr-FR" sz="2800" dirty="0"/>
              <a:t> de la </a:t>
            </a:r>
            <a:r>
              <a:rPr lang="de-DE" altLang="fr-FR" sz="2800" dirty="0" err="1"/>
              <a:t>formation</a:t>
            </a:r>
            <a:r>
              <a:rPr lang="de-DE" altLang="fr-FR" sz="2800" dirty="0"/>
              <a:t> </a:t>
            </a:r>
            <a:r>
              <a:rPr lang="de-DE" altLang="fr-FR" sz="2800" dirty="0" err="1"/>
              <a:t>pour</a:t>
            </a:r>
            <a:r>
              <a:rPr lang="de-DE" altLang="fr-FR" sz="2800" dirty="0"/>
              <a:t> </a:t>
            </a:r>
            <a:r>
              <a:rPr lang="de-DE" altLang="fr-FR" sz="2800" dirty="0" err="1"/>
              <a:t>people</a:t>
            </a:r>
            <a:r>
              <a:rPr lang="de-DE" altLang="fr-FR" sz="2800" dirty="0"/>
              <a:t> </a:t>
            </a:r>
            <a:r>
              <a:rPr lang="de-DE" altLang="fr-FR" sz="2800" dirty="0" err="1"/>
              <a:t>managers</a:t>
            </a:r>
            <a:br>
              <a:rPr lang="de-DE" altLang="fr-FR" sz="2800" dirty="0"/>
            </a:br>
            <a:br>
              <a:rPr lang="de-DE" altLang="fr-FR" sz="2800" dirty="0"/>
            </a:br>
            <a:endParaRPr lang="de-DE" altLang="fr-FR" sz="2800" dirty="0"/>
          </a:p>
        </p:txBody>
      </p:sp>
      <p:sp>
        <p:nvSpPr>
          <p:cNvPr id="264195" name="Rectangle 3"/>
          <p:cNvSpPr>
            <a:spLocks noGrp="1" noChangeArrowheads="1"/>
          </p:cNvSpPr>
          <p:nvPr>
            <p:ph type="body" idx="1"/>
          </p:nvPr>
        </p:nvSpPr>
        <p:spPr>
          <a:xfrm>
            <a:off x="971600" y="1719857"/>
            <a:ext cx="7900988" cy="3397853"/>
          </a:xfrm>
        </p:spPr>
        <p:txBody>
          <a:bodyPr/>
          <a:lstStyle/>
          <a:p>
            <a:pPr>
              <a:spcAft>
                <a:spcPct val="40000"/>
              </a:spcAft>
              <a:buClr>
                <a:srgbClr val="00B050"/>
              </a:buClr>
              <a:buFont typeface="Wingdings" panose="05000000000000000000" pitchFamily="2" charset="2"/>
              <a:buChar char="ü"/>
            </a:pPr>
            <a:r>
              <a:rPr lang="de-DE" altLang="fr-FR" sz="2300" b="1" dirty="0" err="1"/>
              <a:t>Rafraîchir</a:t>
            </a:r>
            <a:r>
              <a:rPr lang="de-DE" altLang="fr-FR" sz="2300" b="1" dirty="0"/>
              <a:t> les </a:t>
            </a:r>
            <a:r>
              <a:rPr lang="de-DE" altLang="fr-FR" sz="2300" b="1" dirty="0" err="1"/>
              <a:t>bases</a:t>
            </a:r>
            <a:r>
              <a:rPr lang="de-DE" altLang="fr-FR" sz="2300" b="1" dirty="0"/>
              <a:t> </a:t>
            </a:r>
            <a:r>
              <a:rPr lang="de-DE" altLang="fr-FR" sz="2300" b="1" dirty="0" err="1"/>
              <a:t>théoriques</a:t>
            </a:r>
            <a:r>
              <a:rPr lang="de-DE" altLang="fr-FR" sz="2300" b="1" dirty="0"/>
              <a:t> </a:t>
            </a:r>
            <a:r>
              <a:rPr lang="de-DE" altLang="fr-FR" sz="2300" dirty="0"/>
              <a:t>du </a:t>
            </a:r>
            <a:r>
              <a:rPr lang="de-DE" altLang="fr-FR" sz="2300" dirty="0" err="1"/>
              <a:t>cours</a:t>
            </a:r>
            <a:r>
              <a:rPr lang="de-DE" altLang="fr-FR" sz="2300" dirty="0"/>
              <a:t> de </a:t>
            </a:r>
            <a:r>
              <a:rPr lang="de-DE" altLang="fr-FR" sz="2300" dirty="0" err="1"/>
              <a:t>base</a:t>
            </a:r>
            <a:r>
              <a:rPr lang="de-DE" altLang="fr-FR" sz="2300" dirty="0"/>
              <a:t>  et les </a:t>
            </a:r>
            <a:r>
              <a:rPr lang="de-DE" altLang="fr-FR" sz="2300" dirty="0" err="1"/>
              <a:t>compléter</a:t>
            </a:r>
            <a:r>
              <a:rPr lang="de-DE" altLang="fr-FR" sz="2300" dirty="0"/>
              <a:t> : </a:t>
            </a:r>
            <a:r>
              <a:rPr lang="de-DE" altLang="fr-FR" sz="2300" dirty="0" err="1"/>
              <a:t>Facteurs</a:t>
            </a:r>
            <a:r>
              <a:rPr lang="de-DE" altLang="fr-FR" sz="2300" dirty="0"/>
              <a:t> psycho-</a:t>
            </a:r>
            <a:r>
              <a:rPr lang="de-DE" altLang="fr-FR" sz="2300" dirty="0" err="1"/>
              <a:t>sociaux</a:t>
            </a:r>
            <a:r>
              <a:rPr lang="de-DE" altLang="fr-FR" sz="2300" dirty="0"/>
              <a:t>, stress, </a:t>
            </a:r>
            <a:r>
              <a:rPr lang="de-DE" altLang="fr-FR" sz="2300" dirty="0" err="1"/>
              <a:t>burnout</a:t>
            </a:r>
            <a:endParaRPr lang="de-DE" altLang="fr-FR" sz="2300" dirty="0"/>
          </a:p>
          <a:p>
            <a:pPr marL="179388" indent="-179388">
              <a:spcAft>
                <a:spcPct val="40000"/>
              </a:spcAft>
              <a:buClr>
                <a:schemeClr val="accent1"/>
              </a:buClr>
              <a:buFontTx/>
              <a:buChar char="•"/>
            </a:pPr>
            <a:endParaRPr lang="de-DE" altLang="fr-FR" sz="2300" dirty="0"/>
          </a:p>
          <a:p>
            <a:pPr>
              <a:spcAft>
                <a:spcPct val="40000"/>
              </a:spcAft>
              <a:buClr>
                <a:srgbClr val="00B050"/>
              </a:buClr>
              <a:buFont typeface="Wingdings" panose="05000000000000000000" pitchFamily="2" charset="2"/>
              <a:buChar char="ü"/>
            </a:pPr>
            <a:r>
              <a:rPr lang="de-DE" altLang="fr-FR" sz="2300" b="1" dirty="0" err="1"/>
              <a:t>Partager</a:t>
            </a:r>
            <a:r>
              <a:rPr lang="de-DE" altLang="fr-FR" sz="2300" b="1" dirty="0"/>
              <a:t> </a:t>
            </a:r>
            <a:r>
              <a:rPr lang="de-DE" altLang="fr-FR" sz="2300" b="1" dirty="0" err="1"/>
              <a:t>vos</a:t>
            </a:r>
            <a:r>
              <a:rPr lang="de-DE" altLang="fr-FR" sz="2300" b="1" dirty="0"/>
              <a:t> </a:t>
            </a:r>
            <a:r>
              <a:rPr lang="de-DE" altLang="fr-FR" sz="2300" b="1" dirty="0" err="1"/>
              <a:t>expériences</a:t>
            </a:r>
            <a:r>
              <a:rPr lang="de-DE" altLang="fr-FR" sz="2300" dirty="0"/>
              <a:t> et </a:t>
            </a:r>
            <a:r>
              <a:rPr lang="de-DE" altLang="fr-FR" sz="2300" dirty="0" err="1"/>
              <a:t>identifier</a:t>
            </a:r>
            <a:r>
              <a:rPr lang="de-DE" altLang="fr-FR" sz="2300" dirty="0"/>
              <a:t> des </a:t>
            </a:r>
            <a:r>
              <a:rPr lang="de-DE" altLang="fr-FR" sz="2300" dirty="0" err="1"/>
              <a:t>pistes</a:t>
            </a:r>
            <a:r>
              <a:rPr lang="de-DE" altLang="fr-FR" sz="2300" dirty="0"/>
              <a:t> / </a:t>
            </a:r>
            <a:r>
              <a:rPr lang="de-DE" altLang="fr-FR" sz="2300" dirty="0" err="1"/>
              <a:t>solutions</a:t>
            </a:r>
            <a:r>
              <a:rPr lang="de-DE" altLang="fr-FR" sz="2300" dirty="0"/>
              <a:t> </a:t>
            </a:r>
            <a:r>
              <a:rPr lang="de-DE" altLang="fr-FR" sz="2300" dirty="0" err="1"/>
              <a:t>d‘amélioration</a:t>
            </a:r>
            <a:endParaRPr lang="de-DE" altLang="fr-FR" sz="2300" dirty="0"/>
          </a:p>
          <a:p>
            <a:pPr>
              <a:spcAft>
                <a:spcPct val="40000"/>
              </a:spcAft>
              <a:buClr>
                <a:srgbClr val="00B050"/>
              </a:buClr>
              <a:buFont typeface="Wingdings" panose="05000000000000000000" pitchFamily="2" charset="2"/>
              <a:buChar char="ü"/>
            </a:pPr>
            <a:endParaRPr lang="de-DE" altLang="fr-FR" sz="2300" dirty="0"/>
          </a:p>
          <a:p>
            <a:pPr>
              <a:spcAft>
                <a:spcPct val="40000"/>
              </a:spcAft>
              <a:buClr>
                <a:srgbClr val="00B050"/>
              </a:buClr>
              <a:buFont typeface="Wingdings" panose="05000000000000000000" pitchFamily="2" charset="2"/>
              <a:buChar char="ü"/>
            </a:pPr>
            <a:r>
              <a:rPr lang="de-DE" altLang="fr-FR" sz="2300" b="1" dirty="0" err="1"/>
              <a:t>Renforcer</a:t>
            </a:r>
            <a:r>
              <a:rPr lang="de-DE" altLang="fr-FR" sz="2300" b="1" dirty="0"/>
              <a:t> </a:t>
            </a:r>
            <a:r>
              <a:rPr lang="de-DE" altLang="fr-FR" sz="2300" b="1" dirty="0" err="1"/>
              <a:t>vos</a:t>
            </a:r>
            <a:r>
              <a:rPr lang="de-DE" altLang="fr-FR" sz="2300" b="1" dirty="0"/>
              <a:t> </a:t>
            </a:r>
            <a:r>
              <a:rPr lang="de-DE" altLang="fr-FR" sz="2300" b="1" dirty="0" err="1"/>
              <a:t>pratiques</a:t>
            </a:r>
            <a:r>
              <a:rPr lang="de-DE" altLang="fr-FR" sz="2300" b="1" dirty="0"/>
              <a:t> </a:t>
            </a:r>
            <a:r>
              <a:rPr lang="de-DE" altLang="fr-FR" sz="2300" dirty="0" err="1"/>
              <a:t>d‘entretien</a:t>
            </a:r>
            <a:r>
              <a:rPr lang="de-DE" altLang="fr-FR" sz="2300" dirty="0"/>
              <a:t> et </a:t>
            </a:r>
            <a:r>
              <a:rPr lang="de-DE" altLang="fr-FR" sz="2300" dirty="0" err="1"/>
              <a:t>consolider</a:t>
            </a:r>
            <a:r>
              <a:rPr lang="de-DE" altLang="fr-FR" sz="2300" dirty="0"/>
              <a:t> </a:t>
            </a:r>
            <a:r>
              <a:rPr lang="de-DE" altLang="fr-FR" sz="2300" dirty="0" err="1"/>
              <a:t>votre</a:t>
            </a:r>
            <a:r>
              <a:rPr lang="de-DE" altLang="fr-FR" sz="2300" dirty="0"/>
              <a:t> </a:t>
            </a:r>
            <a:r>
              <a:rPr lang="de-DE" altLang="fr-FR" sz="2300" dirty="0" err="1"/>
              <a:t>rôle</a:t>
            </a:r>
            <a:r>
              <a:rPr lang="de-DE" altLang="fr-FR" sz="2300" dirty="0"/>
              <a:t> </a:t>
            </a:r>
            <a:r>
              <a:rPr lang="de-DE" altLang="fr-FR" sz="2300" dirty="0" err="1"/>
              <a:t>dans</a:t>
            </a:r>
            <a:r>
              <a:rPr lang="de-DE" altLang="fr-FR" sz="2300" dirty="0"/>
              <a:t> le </a:t>
            </a:r>
            <a:r>
              <a:rPr lang="de-DE" altLang="fr-FR" sz="2300" dirty="0" err="1"/>
              <a:t>suivi</a:t>
            </a:r>
            <a:r>
              <a:rPr lang="de-DE" altLang="fr-FR" sz="2300" dirty="0"/>
              <a:t> des </a:t>
            </a:r>
            <a:r>
              <a:rPr lang="de-DE" altLang="fr-FR" sz="2300" dirty="0" err="1"/>
              <a:t>situation</a:t>
            </a:r>
            <a:r>
              <a:rPr lang="de-DE" altLang="fr-FR" sz="2300" dirty="0"/>
              <a:t> de </a:t>
            </a:r>
            <a:r>
              <a:rPr lang="de-DE" altLang="fr-FR" sz="2300" dirty="0" err="1"/>
              <a:t>bien-être</a:t>
            </a:r>
            <a:r>
              <a:rPr lang="de-DE" altLang="fr-FR" sz="2300" dirty="0"/>
              <a:t> &amp; </a:t>
            </a:r>
            <a:r>
              <a:rPr lang="de-DE" altLang="fr-FR" sz="2300" dirty="0" err="1"/>
              <a:t>santé</a:t>
            </a:r>
            <a:r>
              <a:rPr lang="de-DE" altLang="fr-FR" sz="2300" dirty="0"/>
              <a:t> au </a:t>
            </a:r>
            <a:r>
              <a:rPr lang="de-DE" altLang="fr-FR" sz="2300" dirty="0" err="1"/>
              <a:t>travail</a:t>
            </a:r>
            <a:endParaRPr lang="de-DE" altLang="fr-FR" sz="2300" b="1" dirty="0"/>
          </a:p>
        </p:txBody>
      </p:sp>
      <p:sp>
        <p:nvSpPr>
          <p:cNvPr id="264196" name="Rectangle 4"/>
          <p:cNvSpPr>
            <a:spLocks noChangeArrowheads="1"/>
          </p:cNvSpPr>
          <p:nvPr/>
        </p:nvSpPr>
        <p:spPr bwMode="auto">
          <a:xfrm>
            <a:off x="430213" y="2781300"/>
            <a:ext cx="83820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lr>
                <a:schemeClr val="tx2"/>
              </a:buClr>
              <a:defRPr sz="2100">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9pPr>
          </a:lstStyle>
          <a:p>
            <a:endParaRPr lang="fr-FR" altLang="fr-FR" b="1">
              <a:cs typeface="Arial" charset="0"/>
            </a:endParaRPr>
          </a:p>
        </p:txBody>
      </p:sp>
      <p:sp>
        <p:nvSpPr>
          <p:cNvPr id="264197" name="Rectangle 5"/>
          <p:cNvSpPr>
            <a:spLocks noChangeArrowheads="1"/>
          </p:cNvSpPr>
          <p:nvPr/>
        </p:nvSpPr>
        <p:spPr bwMode="auto">
          <a:xfrm>
            <a:off x="468313" y="3933825"/>
            <a:ext cx="83058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lr>
                <a:schemeClr val="tx2"/>
              </a:buClr>
              <a:defRPr sz="2100">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9pPr>
          </a:lstStyle>
          <a:p>
            <a:endParaRPr lang="fr-FR" altLang="fr-FR" b="1">
              <a:cs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787" y="78822"/>
            <a:ext cx="1082785" cy="9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54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4</a:t>
            </a:fld>
            <a:endParaRPr lang="de-CH" dirty="0"/>
          </a:p>
        </p:txBody>
      </p:sp>
      <p:sp>
        <p:nvSpPr>
          <p:cNvPr id="5" name="Titre 4"/>
          <p:cNvSpPr>
            <a:spLocks noGrp="1"/>
          </p:cNvSpPr>
          <p:nvPr>
            <p:ph type="title"/>
          </p:nvPr>
        </p:nvSpPr>
        <p:spPr>
          <a:xfrm>
            <a:off x="611560" y="620688"/>
            <a:ext cx="7918450" cy="1143000"/>
          </a:xfrm>
        </p:spPr>
        <p:txBody>
          <a:bodyPr/>
          <a:lstStyle/>
          <a:p>
            <a:pPr algn="ctr"/>
            <a:r>
              <a:rPr lang="fr-FR" sz="4400" dirty="0">
                <a:solidFill>
                  <a:srgbClr val="E50430"/>
                </a:solidFill>
              </a:rPr>
              <a:t>La Gestion de la santé en Entreprise</a:t>
            </a:r>
            <a:br>
              <a:rPr lang="fr-FR" sz="4400" dirty="0">
                <a:solidFill>
                  <a:srgbClr val="E50430"/>
                </a:solidFill>
              </a:rPr>
            </a:br>
            <a:r>
              <a:rPr lang="fr-FR" sz="4400" dirty="0">
                <a:solidFill>
                  <a:srgbClr val="E50430"/>
                </a:solidFill>
              </a:rPr>
              <a:t>  </a:t>
            </a:r>
            <a:br>
              <a:rPr lang="fr-FR" sz="4400" dirty="0">
                <a:solidFill>
                  <a:srgbClr val="E50430"/>
                </a:solidFill>
              </a:rPr>
            </a:br>
            <a:br>
              <a:rPr lang="fr-FR" sz="4400" dirty="0">
                <a:solidFill>
                  <a:srgbClr val="E50430"/>
                </a:solidFill>
              </a:rPr>
            </a:br>
            <a:br>
              <a:rPr lang="fr-FR" sz="4400" dirty="0">
                <a:solidFill>
                  <a:srgbClr val="E50430"/>
                </a:solidFill>
              </a:rPr>
            </a:br>
            <a:br>
              <a:rPr lang="fr-FR" sz="4400" dirty="0">
                <a:solidFill>
                  <a:srgbClr val="E50430"/>
                </a:solidFill>
              </a:rPr>
            </a:br>
            <a:br>
              <a:rPr lang="fr-FR" sz="4400" dirty="0">
                <a:solidFill>
                  <a:srgbClr val="E50430"/>
                </a:solidFill>
              </a:rPr>
            </a:br>
            <a:br>
              <a:rPr lang="fr-FR" sz="4400" dirty="0">
                <a:solidFill>
                  <a:srgbClr val="E50430"/>
                </a:solidFill>
              </a:rPr>
            </a:br>
            <a:endParaRPr lang="fr-CH" sz="4400" dirty="0">
              <a:solidFill>
                <a:srgbClr val="E50430"/>
              </a:solidFill>
            </a:endParaRPr>
          </a:p>
        </p:txBody>
      </p:sp>
      <p:pic>
        <p:nvPicPr>
          <p:cNvPr id="2" name="Image 1"/>
          <p:cNvPicPr>
            <a:picLocks noChangeAspect="1"/>
          </p:cNvPicPr>
          <p:nvPr/>
        </p:nvPicPr>
        <p:blipFill>
          <a:blip r:embed="rId2"/>
          <a:stretch>
            <a:fillRect/>
          </a:stretch>
        </p:blipFill>
        <p:spPr>
          <a:xfrm>
            <a:off x="251520" y="2204864"/>
            <a:ext cx="3579528" cy="2160240"/>
          </a:xfrm>
          <a:prstGeom prst="rect">
            <a:avLst/>
          </a:prstGeom>
        </p:spPr>
      </p:pic>
      <p:pic>
        <p:nvPicPr>
          <p:cNvPr id="6" name="Image 5"/>
          <p:cNvPicPr>
            <a:picLocks noChangeAspect="1"/>
          </p:cNvPicPr>
          <p:nvPr/>
        </p:nvPicPr>
        <p:blipFill>
          <a:blip r:embed="rId3"/>
          <a:stretch>
            <a:fillRect/>
          </a:stretch>
        </p:blipFill>
        <p:spPr>
          <a:xfrm>
            <a:off x="5292080" y="2239872"/>
            <a:ext cx="3682752" cy="2106800"/>
          </a:xfrm>
          <a:prstGeom prst="rect">
            <a:avLst/>
          </a:prstGeom>
        </p:spPr>
      </p:pic>
      <p:cxnSp>
        <p:nvCxnSpPr>
          <p:cNvPr id="8" name="Connecteur droit avec flèche 7"/>
          <p:cNvCxnSpPr/>
          <p:nvPr/>
        </p:nvCxnSpPr>
        <p:spPr>
          <a:xfrm flipH="1">
            <a:off x="3923928" y="3293272"/>
            <a:ext cx="5040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427984" y="3293272"/>
            <a:ext cx="720080" cy="111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24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980230" y="305391"/>
            <a:ext cx="762476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ct val="20000"/>
              </a:spcBef>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chemeClr val="tx1"/>
                </a:solidFill>
                <a:latin typeface="Century Gothic" pitchFamily="34" charset="0"/>
                <a:ea typeface="ＭＳ Ｐゴシック" pitchFamily="34" charset="-128"/>
              </a:defRPr>
            </a:lvl1pPr>
            <a:lvl2pPr marL="1168400" indent="-455613" eaLnBrk="0" hangingPunct="0">
              <a:spcBef>
                <a:spcPct val="20000"/>
              </a:spcBef>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chemeClr val="tx1"/>
                </a:solidFill>
                <a:latin typeface="Century Gothic" pitchFamily="34" charset="0"/>
                <a:ea typeface="ＭＳ Ｐゴシック" pitchFamily="34" charset="-128"/>
              </a:defRPr>
            </a:lvl2pPr>
            <a:lvl3pPr marL="1820863" indent="-379413" eaLnBrk="0" hangingPunct="0">
              <a:spcBef>
                <a:spcPct val="20000"/>
              </a:spcBef>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3pPr>
            <a:lvl4pPr marL="2533650" indent="-379413" eaLnBrk="0" hangingPunct="0">
              <a:spcBef>
                <a:spcPct val="20000"/>
              </a:spcBef>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4pPr>
            <a:lvl5pPr marL="3246438" indent="-379413" eaLnBrk="0" hangingPunct="0">
              <a:spcBef>
                <a:spcPct val="20000"/>
              </a:spcBef>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5pPr>
            <a:lvl6pPr marL="3703638" indent="-379413" eaLnBrk="0" fontAlgn="base" hangingPunct="0">
              <a:spcBef>
                <a:spcPct val="20000"/>
              </a:spcBef>
              <a:spcAft>
                <a:spcPct val="0"/>
              </a:spcAft>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6pPr>
            <a:lvl7pPr marL="4160838" indent="-379413" eaLnBrk="0" fontAlgn="base" hangingPunct="0">
              <a:spcBef>
                <a:spcPct val="20000"/>
              </a:spcBef>
              <a:spcAft>
                <a:spcPct val="0"/>
              </a:spcAft>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7pPr>
            <a:lvl8pPr marL="4618038" indent="-379413" eaLnBrk="0" fontAlgn="base" hangingPunct="0">
              <a:spcBef>
                <a:spcPct val="20000"/>
              </a:spcBef>
              <a:spcAft>
                <a:spcPct val="0"/>
              </a:spcAft>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8pPr>
            <a:lvl9pPr marL="5075238" indent="-379413" eaLnBrk="0" fontAlgn="base" hangingPunct="0">
              <a:spcBef>
                <a:spcPct val="20000"/>
              </a:spcBef>
              <a:spcAft>
                <a:spcPct val="0"/>
              </a:spcAft>
              <a:buClr>
                <a:schemeClr val="tx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Gothic" pitchFamily="34" charset="0"/>
                <a:ea typeface="ＭＳ Ｐゴシック" pitchFamily="34" charset="-128"/>
              </a:defRPr>
            </a:lvl9pPr>
          </a:lstStyle>
          <a:p>
            <a:pPr eaLnBrk="1" hangingPunct="1">
              <a:spcBef>
                <a:spcPct val="0"/>
              </a:spcBef>
              <a:buClrTx/>
            </a:pPr>
            <a:r>
              <a:rPr lang="de-DE" altLang="de-DE" sz="3100" b="1" dirty="0">
                <a:solidFill>
                  <a:srgbClr val="E00747"/>
                </a:solidFill>
              </a:rPr>
              <a:t>Identifier les </a:t>
            </a:r>
            <a:r>
              <a:rPr lang="de-DE" altLang="de-DE" sz="3100" b="1" dirty="0" err="1">
                <a:solidFill>
                  <a:srgbClr val="E00747"/>
                </a:solidFill>
              </a:rPr>
              <a:t>signes</a:t>
            </a:r>
            <a:r>
              <a:rPr lang="de-DE" altLang="de-DE" sz="3100" b="1" dirty="0">
                <a:solidFill>
                  <a:srgbClr val="E00747"/>
                </a:solidFill>
              </a:rPr>
              <a:t> </a:t>
            </a:r>
            <a:r>
              <a:rPr lang="de-DE" altLang="de-DE" sz="3100" b="1" dirty="0" err="1">
                <a:solidFill>
                  <a:srgbClr val="E00747"/>
                </a:solidFill>
              </a:rPr>
              <a:t>précoces</a:t>
            </a:r>
            <a:r>
              <a:rPr lang="de-DE" altLang="de-DE" sz="3100" b="1" dirty="0">
                <a:solidFill>
                  <a:srgbClr val="E00747"/>
                </a:solidFill>
              </a:rPr>
              <a:t> de stress</a:t>
            </a:r>
          </a:p>
        </p:txBody>
      </p:sp>
      <p:sp>
        <p:nvSpPr>
          <p:cNvPr id="55299" name="Text Box 2"/>
          <p:cNvSpPr txBox="1">
            <a:spLocks noChangeArrowheads="1"/>
          </p:cNvSpPr>
          <p:nvPr/>
        </p:nvSpPr>
        <p:spPr bwMode="auto">
          <a:xfrm rot="-600000">
            <a:off x="853063" y="1234872"/>
            <a:ext cx="7618412"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33375" eaLnBrk="0" hangingPunct="0">
              <a:spcBef>
                <a:spcPct val="20000"/>
              </a:spcBef>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100">
                <a:solidFill>
                  <a:schemeClr val="tx1"/>
                </a:solidFill>
                <a:latin typeface="Century Gothic" pitchFamily="34" charset="0"/>
                <a:ea typeface="ＭＳ Ｐゴシック" pitchFamily="34" charset="-128"/>
              </a:defRPr>
            </a:lvl1pPr>
            <a:lvl2pPr marL="1168400" indent="-455613" eaLnBrk="0" hangingPunct="0">
              <a:spcBef>
                <a:spcPct val="20000"/>
              </a:spcBef>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100">
                <a:solidFill>
                  <a:schemeClr val="tx1"/>
                </a:solidFill>
                <a:latin typeface="Century Gothic" pitchFamily="34" charset="0"/>
                <a:ea typeface="ＭＳ Ｐゴシック" pitchFamily="34" charset="-128"/>
              </a:defRPr>
            </a:lvl2pPr>
            <a:lvl3pPr marL="1820863" indent="-379413" eaLnBrk="0" hangingPunct="0">
              <a:spcBef>
                <a:spcPct val="20000"/>
              </a:spcBef>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3pPr>
            <a:lvl4pPr marL="2533650" indent="-379413" eaLnBrk="0" hangingPunct="0">
              <a:spcBef>
                <a:spcPct val="20000"/>
              </a:spcBef>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4pPr>
            <a:lvl5pPr marL="3246438" indent="-379413" eaLnBrk="0" hangingPunct="0">
              <a:spcBef>
                <a:spcPct val="20000"/>
              </a:spcBef>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5pPr>
            <a:lvl6pPr marL="3703638" indent="-379413" eaLnBrk="0" fontAlgn="base" hangingPunct="0">
              <a:spcBef>
                <a:spcPct val="20000"/>
              </a:spcBef>
              <a:spcAft>
                <a:spcPct val="0"/>
              </a:spcAft>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6pPr>
            <a:lvl7pPr marL="4160838" indent="-379413" eaLnBrk="0" fontAlgn="base" hangingPunct="0">
              <a:spcBef>
                <a:spcPct val="20000"/>
              </a:spcBef>
              <a:spcAft>
                <a:spcPct val="0"/>
              </a:spcAft>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7pPr>
            <a:lvl8pPr marL="4618038" indent="-379413" eaLnBrk="0" fontAlgn="base" hangingPunct="0">
              <a:spcBef>
                <a:spcPct val="20000"/>
              </a:spcBef>
              <a:spcAft>
                <a:spcPct val="0"/>
              </a:spcAft>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8pPr>
            <a:lvl9pPr marL="5075238" indent="-379413" eaLnBrk="0" fontAlgn="base" hangingPunct="0">
              <a:spcBef>
                <a:spcPct val="20000"/>
              </a:spcBef>
              <a:spcAft>
                <a:spcPct val="0"/>
              </a:spcAft>
              <a:buClr>
                <a:schemeClr val="tx2"/>
              </a:buCl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600">
                <a:solidFill>
                  <a:schemeClr val="tx1"/>
                </a:solidFill>
                <a:latin typeface="Century Gothic" pitchFamily="34" charset="0"/>
                <a:ea typeface="ＭＳ Ｐゴシック" pitchFamily="34" charset="-128"/>
              </a:defRPr>
            </a:lvl9pPr>
          </a:lstStyle>
          <a:p>
            <a:pPr eaLnBrk="1" hangingPunct="1">
              <a:spcBef>
                <a:spcPts val="1200"/>
              </a:spcBef>
              <a:buClrTx/>
            </a:pPr>
            <a:r>
              <a:rPr lang="en-US" altLang="de-DE" sz="3200" b="1" dirty="0" err="1">
                <a:solidFill>
                  <a:srgbClr val="7F7F7F"/>
                </a:solidFill>
              </a:rPr>
              <a:t>Quels</a:t>
            </a:r>
            <a:r>
              <a:rPr lang="en-US" altLang="de-DE" sz="3200" b="1" dirty="0">
                <a:solidFill>
                  <a:srgbClr val="7F7F7F"/>
                </a:solidFill>
              </a:rPr>
              <a:t> </a:t>
            </a:r>
            <a:r>
              <a:rPr lang="en-US" altLang="de-DE" sz="3200" b="1" dirty="0" err="1">
                <a:solidFill>
                  <a:srgbClr val="7F7F7F"/>
                </a:solidFill>
              </a:rPr>
              <a:t>sont</a:t>
            </a:r>
            <a:r>
              <a:rPr lang="en-US" altLang="de-DE" sz="3200" b="1" dirty="0">
                <a:solidFill>
                  <a:srgbClr val="7F7F7F"/>
                </a:solidFill>
              </a:rPr>
              <a:t> les </a:t>
            </a:r>
            <a:r>
              <a:rPr lang="en-US" altLang="de-DE" sz="3200" b="1" dirty="0" err="1">
                <a:solidFill>
                  <a:srgbClr val="7F7F7F"/>
                </a:solidFill>
              </a:rPr>
              <a:t>signes</a:t>
            </a:r>
            <a:r>
              <a:rPr lang="en-US" altLang="de-DE" sz="3200" b="1" dirty="0">
                <a:solidFill>
                  <a:srgbClr val="7F7F7F"/>
                </a:solidFill>
              </a:rPr>
              <a:t> </a:t>
            </a:r>
            <a:r>
              <a:rPr lang="en-US" altLang="de-DE" sz="3200" b="1" dirty="0" err="1">
                <a:solidFill>
                  <a:srgbClr val="7F7F7F"/>
                </a:solidFill>
              </a:rPr>
              <a:t>précoces</a:t>
            </a:r>
            <a:r>
              <a:rPr lang="en-US" altLang="de-DE" sz="3200" b="1" dirty="0">
                <a:solidFill>
                  <a:srgbClr val="7F7F7F"/>
                </a:solidFill>
              </a:rPr>
              <a:t> observables </a:t>
            </a:r>
            <a:r>
              <a:rPr lang="en-US" altLang="de-DE" sz="4800" b="1" dirty="0">
                <a:solidFill>
                  <a:srgbClr val="7F7F7F"/>
                </a:solidFill>
              </a:rPr>
              <a:t>?</a:t>
            </a:r>
          </a:p>
        </p:txBody>
      </p:sp>
      <p:sp>
        <p:nvSpPr>
          <p:cNvPr id="5" name="Rectangle 3"/>
          <p:cNvSpPr>
            <a:spLocks noChangeArrowheads="1"/>
          </p:cNvSpPr>
          <p:nvPr/>
        </p:nvSpPr>
        <p:spPr bwMode="auto">
          <a:xfrm>
            <a:off x="980230" y="3206641"/>
            <a:ext cx="3124200" cy="301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85750" indent="-284163" eaLnBrk="0" hangingPunct="0">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547813" algn="l"/>
                <a:tab pos="2171700" algn="l"/>
                <a:tab pos="2895600" algn="l"/>
              </a:tabLst>
              <a:defRPr sz="5400">
                <a:solidFill>
                  <a:schemeClr val="tx1"/>
                </a:solidFill>
                <a:latin typeface="Arial" panose="020B0604020202020204" pitchFamily="34" charset="0"/>
                <a:ea typeface="ＭＳ Ｐゴシック" panose="020B0600070205080204" pitchFamily="34" charset="-128"/>
              </a:defRPr>
            </a:lvl9pPr>
          </a:lstStyle>
          <a:p>
            <a:pPr eaLnBrk="1" hangingPunct="1">
              <a:lnSpc>
                <a:spcPct val="200000"/>
              </a:lnSpc>
              <a:buSzPct val="45000"/>
              <a:buFont typeface="Arial" panose="020B0604020202020204" pitchFamily="34" charset="0"/>
              <a:buChar char="•"/>
            </a:pPr>
            <a:r>
              <a:rPr lang="en-AU" altLang="fr-FR" sz="2400" b="1" dirty="0">
                <a:solidFill>
                  <a:schemeClr val="tx2"/>
                </a:solidFill>
                <a:latin typeface="Century Gothic" panose="020B0502020202020204" pitchFamily="34" charset="0"/>
              </a:rPr>
              <a:t>physique</a:t>
            </a:r>
            <a:r>
              <a:rPr lang="en-AU" altLang="fr-FR" sz="2400" dirty="0">
                <a:solidFill>
                  <a:schemeClr val="tx2"/>
                </a:solidFill>
                <a:latin typeface="Century Gothic" panose="020B0502020202020204" pitchFamily="34" charset="0"/>
              </a:rPr>
              <a:t>		</a:t>
            </a:r>
          </a:p>
          <a:p>
            <a:pPr eaLnBrk="1" hangingPunct="1">
              <a:lnSpc>
                <a:spcPct val="200000"/>
              </a:lnSpc>
              <a:buSzPct val="45000"/>
              <a:buFont typeface="Arial" panose="020B0604020202020204" pitchFamily="34" charset="0"/>
              <a:buChar char="•"/>
            </a:pPr>
            <a:r>
              <a:rPr lang="en-AU" altLang="fr-FR" sz="2400" b="1" dirty="0">
                <a:solidFill>
                  <a:schemeClr val="tx2"/>
                </a:solidFill>
                <a:latin typeface="Century Gothic" panose="020B0502020202020204" pitchFamily="34" charset="0"/>
              </a:rPr>
              <a:t>mental	</a:t>
            </a:r>
          </a:p>
          <a:p>
            <a:pPr eaLnBrk="1" hangingPunct="1">
              <a:lnSpc>
                <a:spcPct val="200000"/>
              </a:lnSpc>
              <a:buSzPct val="45000"/>
              <a:buFont typeface="Arial" panose="020B0604020202020204" pitchFamily="34" charset="0"/>
              <a:buChar char="•"/>
            </a:pPr>
            <a:r>
              <a:rPr lang="en-AU" altLang="fr-FR" sz="2400" b="1" dirty="0" err="1">
                <a:solidFill>
                  <a:schemeClr val="tx2"/>
                </a:solidFill>
                <a:latin typeface="Century Gothic" panose="020B0502020202020204" pitchFamily="34" charset="0"/>
              </a:rPr>
              <a:t>émotionnel</a:t>
            </a:r>
            <a:r>
              <a:rPr lang="en-AU" altLang="fr-FR" sz="2400" b="1" dirty="0">
                <a:solidFill>
                  <a:schemeClr val="tx2"/>
                </a:solidFill>
                <a:latin typeface="Century Gothic" panose="020B0502020202020204" pitchFamily="34" charset="0"/>
              </a:rPr>
              <a:t>	</a:t>
            </a:r>
          </a:p>
          <a:p>
            <a:pPr eaLnBrk="1" hangingPunct="1">
              <a:lnSpc>
                <a:spcPct val="200000"/>
              </a:lnSpc>
              <a:buSzPct val="45000"/>
              <a:buFont typeface="Arial" panose="020B0604020202020204" pitchFamily="34" charset="0"/>
              <a:buChar char="•"/>
            </a:pPr>
            <a:r>
              <a:rPr lang="en-AU" altLang="fr-FR" sz="2400" b="1" dirty="0" err="1">
                <a:solidFill>
                  <a:schemeClr val="tx2"/>
                </a:solidFill>
                <a:latin typeface="Century Gothic" panose="020B0502020202020204" pitchFamily="34" charset="0"/>
              </a:rPr>
              <a:t>comportement</a:t>
            </a:r>
            <a:endParaRPr lang="en-AU" altLang="fr-FR" sz="2400" b="1" dirty="0">
              <a:solidFill>
                <a:schemeClr val="tx2"/>
              </a:solidFill>
              <a:latin typeface="Century Gothic" panose="020B0502020202020204" pitchFamily="34" charset="0"/>
            </a:endParaRPr>
          </a:p>
        </p:txBody>
      </p:sp>
      <p:pic>
        <p:nvPicPr>
          <p:cNvPr id="2" name="Image 1"/>
          <p:cNvPicPr>
            <a:picLocks noChangeAspect="1"/>
          </p:cNvPicPr>
          <p:nvPr/>
        </p:nvPicPr>
        <p:blipFill>
          <a:blip r:embed="rId3"/>
          <a:stretch>
            <a:fillRect/>
          </a:stretch>
        </p:blipFill>
        <p:spPr>
          <a:xfrm>
            <a:off x="6006018" y="2908738"/>
            <a:ext cx="2322524" cy="3121672"/>
          </a:xfrm>
          <a:prstGeom prst="rect">
            <a:avLst/>
          </a:prstGeom>
        </p:spPr>
      </p:pic>
    </p:spTree>
    <p:extLst>
      <p:ext uri="{BB962C8B-B14F-4D97-AF65-F5344CB8AC3E}">
        <p14:creationId xmlns:p14="http://schemas.microsoft.com/office/powerpoint/2010/main" val="2304349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60648"/>
            <a:ext cx="7624763" cy="506413"/>
          </a:xfrm>
        </p:spPr>
        <p:txBody>
          <a:bodyPr/>
          <a:lstStyle/>
          <a:p>
            <a:r>
              <a:rPr lang="fr-CH" dirty="0"/>
              <a:t>Bien-être et santé au travail</a:t>
            </a:r>
            <a:br>
              <a:rPr lang="fr-CH" dirty="0"/>
            </a:br>
            <a:br>
              <a:rPr lang="fr-CH" dirty="0"/>
            </a:br>
            <a:r>
              <a:rPr lang="fr-CH" dirty="0"/>
              <a:t>Missions du Manager chez</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778873"/>
            <a:ext cx="2125060" cy="142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6"/>
          <a:stretch/>
        </p:blipFill>
        <p:spPr bwMode="auto">
          <a:xfrm>
            <a:off x="1378895" y="3243900"/>
            <a:ext cx="1452619" cy="147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561564"/>
            <a:ext cx="1584176" cy="159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187624" y="2708920"/>
            <a:ext cx="2160240" cy="461665"/>
          </a:xfrm>
          <a:prstGeom prst="rect">
            <a:avLst/>
          </a:prstGeom>
          <a:noFill/>
        </p:spPr>
        <p:txBody>
          <a:bodyPr wrap="square" rtlCol="0">
            <a:spAutoFit/>
          </a:bodyPr>
          <a:lstStyle/>
          <a:p>
            <a:r>
              <a:rPr lang="fr-CH" sz="2400" b="1" dirty="0">
                <a:solidFill>
                  <a:schemeClr val="accent1"/>
                </a:solidFill>
              </a:rPr>
              <a:t>1. Détecter</a:t>
            </a:r>
          </a:p>
        </p:txBody>
      </p:sp>
      <p:sp>
        <p:nvSpPr>
          <p:cNvPr id="10" name="ZoneTexte 9"/>
          <p:cNvSpPr txBox="1"/>
          <p:nvPr/>
        </p:nvSpPr>
        <p:spPr>
          <a:xfrm>
            <a:off x="6436123" y="2279584"/>
            <a:ext cx="2160240" cy="461665"/>
          </a:xfrm>
          <a:prstGeom prst="rect">
            <a:avLst/>
          </a:prstGeom>
          <a:noFill/>
        </p:spPr>
        <p:txBody>
          <a:bodyPr wrap="square" rtlCol="0">
            <a:spAutoFit/>
          </a:bodyPr>
          <a:lstStyle/>
          <a:p>
            <a:r>
              <a:rPr lang="fr-CH" sz="2400" b="1" dirty="0">
                <a:solidFill>
                  <a:schemeClr val="accent1"/>
                </a:solidFill>
              </a:rPr>
              <a:t>3. Orienter</a:t>
            </a:r>
          </a:p>
        </p:txBody>
      </p:sp>
      <p:sp>
        <p:nvSpPr>
          <p:cNvPr id="11" name="ZoneTexte 10"/>
          <p:cNvSpPr txBox="1"/>
          <p:nvPr/>
        </p:nvSpPr>
        <p:spPr>
          <a:xfrm>
            <a:off x="3703861" y="3983194"/>
            <a:ext cx="2160240" cy="461665"/>
          </a:xfrm>
          <a:prstGeom prst="rect">
            <a:avLst/>
          </a:prstGeom>
          <a:noFill/>
        </p:spPr>
        <p:txBody>
          <a:bodyPr wrap="square" rtlCol="0">
            <a:spAutoFit/>
          </a:bodyPr>
          <a:lstStyle/>
          <a:p>
            <a:r>
              <a:rPr lang="fr-CH" sz="2400" b="1" dirty="0">
                <a:solidFill>
                  <a:schemeClr val="accent1"/>
                </a:solidFill>
              </a:rPr>
              <a:t>2. Soutenir</a:t>
            </a:r>
          </a:p>
        </p:txBody>
      </p:sp>
      <p:pic>
        <p:nvPicPr>
          <p:cNvPr id="4" name="Image 3"/>
          <p:cNvPicPr>
            <a:picLocks noChangeAspect="1"/>
          </p:cNvPicPr>
          <p:nvPr/>
        </p:nvPicPr>
        <p:blipFill>
          <a:blip r:embed="rId5"/>
          <a:stretch>
            <a:fillRect/>
          </a:stretch>
        </p:blipFill>
        <p:spPr>
          <a:xfrm>
            <a:off x="6156176" y="908720"/>
            <a:ext cx="1493620" cy="1137556"/>
          </a:xfrm>
          <a:prstGeom prst="rect">
            <a:avLst/>
          </a:prstGeom>
        </p:spPr>
      </p:pic>
    </p:spTree>
    <p:extLst>
      <p:ext uri="{BB962C8B-B14F-4D97-AF65-F5344CB8AC3E}">
        <p14:creationId xmlns:p14="http://schemas.microsoft.com/office/powerpoint/2010/main" val="4258876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42</a:t>
            </a:fld>
            <a:endParaRPr lang="de-CH" dirty="0"/>
          </a:p>
        </p:txBody>
      </p:sp>
      <p:pic>
        <p:nvPicPr>
          <p:cNvPr id="6" name="Image 5"/>
          <p:cNvPicPr>
            <a:picLocks noChangeAspect="1"/>
          </p:cNvPicPr>
          <p:nvPr/>
        </p:nvPicPr>
        <p:blipFill>
          <a:blip r:embed="rId2"/>
          <a:stretch>
            <a:fillRect/>
          </a:stretch>
        </p:blipFill>
        <p:spPr>
          <a:xfrm>
            <a:off x="0" y="305496"/>
            <a:ext cx="9144000" cy="1532033"/>
          </a:xfrm>
          <a:prstGeom prst="rect">
            <a:avLst/>
          </a:prstGeom>
        </p:spPr>
      </p:pic>
      <p:sp>
        <p:nvSpPr>
          <p:cNvPr id="7" name="Titre 6"/>
          <p:cNvSpPr>
            <a:spLocks noGrp="1"/>
          </p:cNvSpPr>
          <p:nvPr>
            <p:ph type="title"/>
          </p:nvPr>
        </p:nvSpPr>
        <p:spPr/>
        <p:txBody>
          <a:bodyPr/>
          <a:lstStyle/>
          <a:p>
            <a:endParaRPr lang="fr-CH" dirty="0"/>
          </a:p>
        </p:txBody>
      </p:sp>
      <p:sp>
        <p:nvSpPr>
          <p:cNvPr id="2" name="ZoneTexte 1"/>
          <p:cNvSpPr txBox="1"/>
          <p:nvPr/>
        </p:nvSpPr>
        <p:spPr>
          <a:xfrm>
            <a:off x="322314" y="2130952"/>
            <a:ext cx="8821686" cy="1231106"/>
          </a:xfrm>
          <a:prstGeom prst="rect">
            <a:avLst/>
          </a:prstGeom>
          <a:noFill/>
        </p:spPr>
        <p:txBody>
          <a:bodyPr wrap="square" rtlCol="0">
            <a:spAutoFit/>
          </a:bodyPr>
          <a:lstStyle/>
          <a:p>
            <a:r>
              <a:rPr lang="fr-CH" sz="2800" dirty="0"/>
              <a:t>L’approche intégrée de la Gestion de la Santé en Entreprise nous offre</a:t>
            </a:r>
          </a:p>
          <a:p>
            <a:endParaRPr lang="fr-CH" dirty="0"/>
          </a:p>
        </p:txBody>
      </p:sp>
      <p:sp>
        <p:nvSpPr>
          <p:cNvPr id="9" name="ZoneTexte 8"/>
          <p:cNvSpPr txBox="1"/>
          <p:nvPr/>
        </p:nvSpPr>
        <p:spPr>
          <a:xfrm>
            <a:off x="467544" y="3034583"/>
            <a:ext cx="8507288" cy="3231654"/>
          </a:xfrm>
          <a:prstGeom prst="rect">
            <a:avLst/>
          </a:prstGeom>
          <a:noFill/>
        </p:spPr>
        <p:txBody>
          <a:bodyPr wrap="square" rtlCol="0">
            <a:spAutoFit/>
          </a:bodyPr>
          <a:lstStyle/>
          <a:p>
            <a:endParaRPr lang="fr-CH" dirty="0"/>
          </a:p>
          <a:p>
            <a:pPr marL="285750" indent="-285750">
              <a:buFont typeface="Arial" panose="020B0604020202020204" pitchFamily="34" charset="0"/>
              <a:buChar char="•"/>
            </a:pPr>
            <a:r>
              <a:rPr lang="fr-CH" sz="2400" dirty="0"/>
              <a:t>Des outils éprouvés scientifiquement</a:t>
            </a:r>
          </a:p>
          <a:p>
            <a:pPr marL="285750" indent="-285750">
              <a:buFont typeface="Arial" panose="020B0604020202020204" pitchFamily="34" charset="0"/>
              <a:buChar char="•"/>
            </a:pPr>
            <a:r>
              <a:rPr lang="fr-CH" sz="2400" dirty="0"/>
              <a:t>Un cadre de référence </a:t>
            </a:r>
          </a:p>
          <a:p>
            <a:pPr marL="285750" indent="-285750">
              <a:buFont typeface="Arial" panose="020B0604020202020204" pitchFamily="34" charset="0"/>
              <a:buChar char="•"/>
            </a:pPr>
            <a:r>
              <a:rPr lang="fr-CH" sz="2400" dirty="0"/>
              <a:t>Une stratégie pas à pas</a:t>
            </a:r>
          </a:p>
          <a:p>
            <a:pPr marL="285750" indent="-285750">
              <a:buFont typeface="Arial" panose="020B0604020202020204" pitchFamily="34" charset="0"/>
              <a:buChar char="•"/>
            </a:pPr>
            <a:r>
              <a:rPr lang="fr-CH" sz="2400" dirty="0"/>
              <a:t>Des argumentaires de réduction des risques et de promotion des ressources</a:t>
            </a:r>
          </a:p>
          <a:p>
            <a:pPr marL="285750" indent="-285750">
              <a:buFont typeface="Arial" panose="020B0604020202020204" pitchFamily="34" charset="0"/>
              <a:buChar char="•"/>
            </a:pPr>
            <a:r>
              <a:rPr lang="fr-CH" sz="2400" dirty="0"/>
              <a:t>Des exemples d’indicateurs</a:t>
            </a:r>
          </a:p>
          <a:p>
            <a:pPr marL="285750" indent="-285750">
              <a:buFont typeface="Arial" panose="020B0604020202020204" pitchFamily="34" charset="0"/>
              <a:buChar char="•"/>
            </a:pPr>
            <a:r>
              <a:rPr lang="fr-CH" sz="2400" dirty="0"/>
              <a:t>Une communauté de pratique</a:t>
            </a:r>
          </a:p>
          <a:p>
            <a:endParaRPr lang="fr-CH" dirty="0"/>
          </a:p>
        </p:txBody>
      </p:sp>
    </p:spTree>
    <p:extLst>
      <p:ext uri="{BB962C8B-B14F-4D97-AF65-F5344CB8AC3E}">
        <p14:creationId xmlns:p14="http://schemas.microsoft.com/office/powerpoint/2010/main" val="622483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43</a:t>
            </a:fld>
            <a:endParaRPr lang="de-CH" dirty="0"/>
          </a:p>
        </p:txBody>
      </p:sp>
      <p:sp>
        <p:nvSpPr>
          <p:cNvPr id="6" name="Rectangle 2"/>
          <p:cNvSpPr>
            <a:spLocks noGrp="1" noChangeArrowheads="1"/>
          </p:cNvSpPr>
          <p:nvPr>
            <p:ph type="title" idx="4294967295"/>
          </p:nvPr>
        </p:nvSpPr>
        <p:spPr>
          <a:xfrm>
            <a:off x="733425" y="454025"/>
            <a:ext cx="8410575" cy="346075"/>
          </a:xfrm>
        </p:spPr>
        <p:txBody>
          <a:bodyPr/>
          <a:lstStyle/>
          <a:p>
            <a:r>
              <a:rPr lang="fr-FR" altLang="fr-FR" dirty="0">
                <a:solidFill>
                  <a:srgbClr val="E50430"/>
                </a:solidFill>
              </a:rPr>
              <a:t>Nous contacter</a:t>
            </a:r>
          </a:p>
        </p:txBody>
      </p:sp>
      <p:sp>
        <p:nvSpPr>
          <p:cNvPr id="7" name="Rectangle 3"/>
          <p:cNvSpPr>
            <a:spLocks noChangeArrowheads="1"/>
          </p:cNvSpPr>
          <p:nvPr/>
        </p:nvSpPr>
        <p:spPr bwMode="auto">
          <a:xfrm>
            <a:off x="2123728" y="1791253"/>
            <a:ext cx="50160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algn="ctr" eaLnBrk="1" hangingPunct="1">
              <a:lnSpc>
                <a:spcPct val="120000"/>
              </a:lnSpc>
            </a:pPr>
            <a:r>
              <a:rPr lang="fr-CH" altLang="fr-FR" sz="2400" b="1" dirty="0">
                <a:latin typeface="+mj-lt"/>
              </a:rPr>
              <a:t>Patrik Hunziker</a:t>
            </a:r>
          </a:p>
          <a:p>
            <a:pPr algn="ctr" eaLnBrk="1" hangingPunct="1">
              <a:lnSpc>
                <a:spcPct val="120000"/>
              </a:lnSpc>
            </a:pPr>
            <a:r>
              <a:rPr lang="fr-CH" altLang="fr-FR" sz="2000" dirty="0">
                <a:latin typeface="+mj-lt"/>
              </a:rPr>
              <a:t>Institut de médecine du travail </a:t>
            </a:r>
            <a:r>
              <a:rPr lang="fr-CH" altLang="fr-FR" sz="2000" dirty="0" err="1">
                <a:latin typeface="+mj-lt"/>
              </a:rPr>
              <a:t>ifa</a:t>
            </a:r>
            <a:endParaRPr lang="fr-CH" altLang="fr-FR" sz="2000" dirty="0">
              <a:latin typeface="+mj-lt"/>
            </a:endParaRPr>
          </a:p>
          <a:p>
            <a:pPr algn="ctr" eaLnBrk="1" hangingPunct="1">
              <a:lnSpc>
                <a:spcPct val="120000"/>
              </a:lnSpc>
            </a:pPr>
            <a:r>
              <a:rPr lang="fr-CH" altLang="fr-FR" sz="2000" dirty="0">
                <a:latin typeface="+mj-lt"/>
              </a:rPr>
              <a:t>Crêt de la Réunion 2,1142 </a:t>
            </a:r>
            <a:r>
              <a:rPr lang="fr-CH" altLang="fr-FR" sz="2000" dirty="0" err="1">
                <a:latin typeface="+mj-lt"/>
              </a:rPr>
              <a:t>Pampigny</a:t>
            </a:r>
            <a:endParaRPr lang="fr-CH" altLang="fr-FR" sz="2000" dirty="0">
              <a:latin typeface="+mj-lt"/>
            </a:endParaRPr>
          </a:p>
          <a:p>
            <a:pPr algn="ctr" eaLnBrk="1" hangingPunct="1">
              <a:lnSpc>
                <a:spcPct val="120000"/>
              </a:lnSpc>
            </a:pPr>
            <a:endParaRPr lang="fr-FR" altLang="fr-FR" sz="2000" dirty="0">
              <a:latin typeface="+mj-lt"/>
            </a:endParaRPr>
          </a:p>
          <a:p>
            <a:pPr algn="ctr" eaLnBrk="1" hangingPunct="1">
              <a:lnSpc>
                <a:spcPct val="120000"/>
              </a:lnSpc>
            </a:pPr>
            <a:r>
              <a:rPr lang="fr-CH" altLang="fr-FR" sz="2400" dirty="0">
                <a:latin typeface="+mj-lt"/>
              </a:rPr>
              <a:t>Tél. +41 21 800 00 62</a:t>
            </a:r>
            <a:endParaRPr lang="fr-FR" altLang="fr-FR" sz="2400" dirty="0">
              <a:latin typeface="+mj-lt"/>
            </a:endParaRPr>
          </a:p>
          <a:p>
            <a:pPr algn="ctr" eaLnBrk="1" hangingPunct="1">
              <a:lnSpc>
                <a:spcPct val="120000"/>
              </a:lnSpc>
            </a:pPr>
            <a:r>
              <a:rPr lang="fr-CH" altLang="fr-FR" sz="2400" dirty="0">
                <a:latin typeface="+mj-lt"/>
                <a:hlinkClick r:id="rId2"/>
              </a:rPr>
              <a:t>patrik.hunziker@medecinedutravail.ch</a:t>
            </a:r>
            <a:endParaRPr lang="fr-CH" altLang="fr-FR" sz="2400" dirty="0">
              <a:latin typeface="+mj-lt"/>
            </a:endParaRPr>
          </a:p>
          <a:p>
            <a:pPr algn="ctr" eaLnBrk="1" hangingPunct="1">
              <a:lnSpc>
                <a:spcPct val="120000"/>
              </a:lnSpc>
            </a:pPr>
            <a:endParaRPr lang="fr-CH" altLang="fr-FR" sz="2400" dirty="0">
              <a:latin typeface="+mj-lt"/>
            </a:endParaRPr>
          </a:p>
          <a:p>
            <a:pPr algn="ctr" eaLnBrk="1" hangingPunct="1">
              <a:lnSpc>
                <a:spcPct val="120000"/>
              </a:lnSpc>
            </a:pPr>
            <a:r>
              <a:rPr lang="fr-CH" altLang="fr-FR" sz="2400" dirty="0">
                <a:latin typeface="+mj-lt"/>
                <a:hlinkClick r:id="rId3"/>
              </a:rPr>
              <a:t>www.medecinedutravail.ch</a:t>
            </a:r>
            <a:endParaRPr lang="fr-CH" altLang="fr-FR" sz="2400" dirty="0">
              <a:latin typeface="+mj-lt"/>
            </a:endParaRPr>
          </a:p>
        </p:txBody>
      </p:sp>
      <p:pic>
        <p:nvPicPr>
          <p:cNvPr id="8" name="Image 7"/>
          <p:cNvPicPr>
            <a:picLocks noChangeAspect="1"/>
          </p:cNvPicPr>
          <p:nvPr/>
        </p:nvPicPr>
        <p:blipFill>
          <a:blip r:embed="rId4"/>
          <a:stretch>
            <a:fillRect/>
          </a:stretch>
        </p:blipFill>
        <p:spPr>
          <a:xfrm>
            <a:off x="6233258" y="200719"/>
            <a:ext cx="2558058" cy="852686"/>
          </a:xfrm>
          <a:prstGeom prst="rect">
            <a:avLst/>
          </a:prstGeom>
        </p:spPr>
      </p:pic>
    </p:spTree>
    <p:extLst>
      <p:ext uri="{BB962C8B-B14F-4D97-AF65-F5344CB8AC3E}">
        <p14:creationId xmlns:p14="http://schemas.microsoft.com/office/powerpoint/2010/main" val="323546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5" y="2350209"/>
            <a:ext cx="5832648" cy="2739211"/>
          </a:xfrm>
        </p:spPr>
        <p:txBody>
          <a:bodyPr/>
          <a:lstStyle/>
          <a:p>
            <a:pPr marL="457200" indent="-457200">
              <a:buAutoNum type="arabicPeriod"/>
            </a:pPr>
            <a:r>
              <a:rPr lang="fr-CH" sz="2400" dirty="0">
                <a:solidFill>
                  <a:srgbClr val="6686EC"/>
                </a:solidFill>
              </a:rPr>
              <a:t>Stabilité de risques physiques</a:t>
            </a:r>
          </a:p>
          <a:p>
            <a:endParaRPr lang="fr-CH" sz="2400" dirty="0">
              <a:solidFill>
                <a:srgbClr val="6686EC"/>
              </a:solidFill>
            </a:endParaRPr>
          </a:p>
          <a:p>
            <a:r>
              <a:rPr lang="fr-CH" sz="2400" dirty="0">
                <a:solidFill>
                  <a:srgbClr val="6686EC"/>
                </a:solidFill>
              </a:rPr>
              <a:t>2. Risques psychosociaux plus fréquents</a:t>
            </a:r>
          </a:p>
          <a:p>
            <a:endParaRPr lang="fr-CH" sz="2400" dirty="0">
              <a:solidFill>
                <a:srgbClr val="6686EC"/>
              </a:solidFill>
            </a:endParaRPr>
          </a:p>
          <a:p>
            <a:r>
              <a:rPr lang="fr-CH" sz="2400" dirty="0">
                <a:solidFill>
                  <a:srgbClr val="6686EC"/>
                </a:solidFill>
              </a:rPr>
              <a:t>3. Se sentir vidé émotionnellement au travail =  = indication risque accru de Burnout</a:t>
            </a:r>
          </a:p>
          <a:p>
            <a:endParaRPr lang="fr-CH" dirty="0">
              <a:solidFill>
                <a:srgbClr val="6686EC"/>
              </a:solidFill>
            </a:endParaRPr>
          </a:p>
          <a:p>
            <a:endParaRPr lang="fr-CH" dirty="0">
              <a:solidFill>
                <a:srgbClr val="6686EC"/>
              </a:solidFill>
            </a:endParaRPr>
          </a:p>
        </p:txBody>
      </p:sp>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5</a:t>
            </a:fld>
            <a:endParaRPr lang="de-CH" dirty="0"/>
          </a:p>
        </p:txBody>
      </p:sp>
      <p:sp>
        <p:nvSpPr>
          <p:cNvPr id="5" name="Titre 4"/>
          <p:cNvSpPr>
            <a:spLocks noGrp="1"/>
          </p:cNvSpPr>
          <p:nvPr>
            <p:ph type="title"/>
          </p:nvPr>
        </p:nvSpPr>
        <p:spPr/>
        <p:txBody>
          <a:bodyPr/>
          <a:lstStyle/>
          <a:p>
            <a:endParaRPr lang="fr-CH"/>
          </a:p>
        </p:txBody>
      </p:sp>
      <p:pic>
        <p:nvPicPr>
          <p:cNvPr id="6" name="Image 5"/>
          <p:cNvPicPr>
            <a:picLocks noChangeAspect="1"/>
          </p:cNvPicPr>
          <p:nvPr/>
        </p:nvPicPr>
        <p:blipFill>
          <a:blip r:embed="rId2"/>
          <a:stretch>
            <a:fillRect/>
          </a:stretch>
        </p:blipFill>
        <p:spPr>
          <a:xfrm>
            <a:off x="298843" y="203278"/>
            <a:ext cx="8676456" cy="1177166"/>
          </a:xfrm>
          <a:prstGeom prst="rect">
            <a:avLst/>
          </a:prstGeom>
        </p:spPr>
      </p:pic>
      <p:pic>
        <p:nvPicPr>
          <p:cNvPr id="7" name="Image 6"/>
          <p:cNvPicPr>
            <a:picLocks noChangeAspect="1"/>
          </p:cNvPicPr>
          <p:nvPr/>
        </p:nvPicPr>
        <p:blipFill>
          <a:blip r:embed="rId3"/>
          <a:stretch>
            <a:fillRect/>
          </a:stretch>
        </p:blipFill>
        <p:spPr>
          <a:xfrm>
            <a:off x="6300193" y="2330064"/>
            <a:ext cx="2880319" cy="3914800"/>
          </a:xfrm>
          <a:prstGeom prst="rect">
            <a:avLst/>
          </a:prstGeom>
        </p:spPr>
      </p:pic>
    </p:spTree>
    <p:extLst>
      <p:ext uri="{BB962C8B-B14F-4D97-AF65-F5344CB8AC3E}">
        <p14:creationId xmlns:p14="http://schemas.microsoft.com/office/powerpoint/2010/main" val="92507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6</a:t>
            </a:fld>
            <a:endParaRPr lang="de-CH" dirty="0"/>
          </a:p>
        </p:txBody>
      </p:sp>
      <p:sp>
        <p:nvSpPr>
          <p:cNvPr id="6" name="Rectangle 2"/>
          <p:cNvSpPr>
            <a:spLocks noGrp="1" noChangeArrowheads="1"/>
          </p:cNvSpPr>
          <p:nvPr>
            <p:ph type="title"/>
          </p:nvPr>
        </p:nvSpPr>
        <p:spPr>
          <a:xfrm>
            <a:off x="107504" y="136520"/>
            <a:ext cx="9036496" cy="1143000"/>
          </a:xfrm>
        </p:spPr>
        <p:txBody>
          <a:bodyPr/>
          <a:lstStyle/>
          <a:p>
            <a:r>
              <a:rPr lang="fr-FR" altLang="fr-FR" sz="3200" dirty="0">
                <a:solidFill>
                  <a:srgbClr val="E50430"/>
                </a:solidFill>
              </a:rPr>
              <a:t>Les risques psycho-sociaux en augmentation au travail</a:t>
            </a:r>
          </a:p>
        </p:txBody>
      </p:sp>
      <p:sp>
        <p:nvSpPr>
          <p:cNvPr id="7" name="Rectangle 3"/>
          <p:cNvSpPr>
            <a:spLocks noGrp="1" noChangeArrowheads="1"/>
          </p:cNvSpPr>
          <p:nvPr/>
        </p:nvSpPr>
        <p:spPr bwMode="auto">
          <a:xfrm>
            <a:off x="539552" y="1744013"/>
            <a:ext cx="4176464" cy="276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lr>
                <a:schemeClr val="tx2"/>
              </a:buClr>
              <a:defRPr sz="2100">
                <a:solidFill>
                  <a:schemeClr val="tx1"/>
                </a:solidFill>
                <a:latin typeface="Century Gothic" pitchFamily="34" charset="0"/>
                <a:ea typeface="ＭＳ Ｐゴシック" pitchFamily="34" charset="-128"/>
              </a:defRPr>
            </a:lvl1pPr>
            <a:lvl2pPr marL="742950" indent="-285750" eaLnBrk="0" hangingPunct="0">
              <a:spcBef>
                <a:spcPct val="20000"/>
              </a:spcBef>
              <a:buClr>
                <a:schemeClr val="tx2"/>
              </a:buClr>
              <a:defRPr sz="2100">
                <a:solidFill>
                  <a:schemeClr val="tx1"/>
                </a:solidFill>
                <a:latin typeface="Century Gothic" pitchFamily="34" charset="0"/>
                <a:ea typeface="ＭＳ Ｐゴシック" pitchFamily="34" charset="-128"/>
              </a:defRPr>
            </a:lvl2pPr>
            <a:lvl3pPr marL="11430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3pPr>
            <a:lvl4pPr marL="16002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4pPr>
            <a:lvl5pPr marL="2057400" indent="-228600" eaLnBrk="0" hangingPunct="0">
              <a:spcBef>
                <a:spcPct val="20000"/>
              </a:spcBef>
              <a:buClr>
                <a:schemeClr val="tx2"/>
              </a:buClr>
              <a:defRPr sz="1600">
                <a:solidFill>
                  <a:schemeClr val="tx1"/>
                </a:solidFill>
                <a:latin typeface="Century Gothic" pitchFamily="34" charset="0"/>
                <a:ea typeface="ＭＳ Ｐゴシック" pitchFamily="34" charset="-128"/>
              </a:defRPr>
            </a:lvl5pPr>
            <a:lvl6pPr marL="25146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6pPr>
            <a:lvl7pPr marL="29718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7pPr>
            <a:lvl8pPr marL="34290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8pPr>
            <a:lvl9pPr marL="3886200" indent="-228600" eaLnBrk="0" fontAlgn="base" hangingPunct="0">
              <a:spcBef>
                <a:spcPct val="20000"/>
              </a:spcBef>
              <a:spcAft>
                <a:spcPct val="0"/>
              </a:spcAft>
              <a:buClr>
                <a:schemeClr val="tx2"/>
              </a:buClr>
              <a:defRPr sz="1600">
                <a:solidFill>
                  <a:schemeClr val="tx1"/>
                </a:solidFill>
                <a:latin typeface="Century Gothic" pitchFamily="34" charset="0"/>
                <a:ea typeface="ＭＳ Ｐゴシック" pitchFamily="34" charset="-128"/>
              </a:defRPr>
            </a:lvl9pPr>
          </a:lstStyle>
          <a:p>
            <a:pPr>
              <a:spcBef>
                <a:spcPct val="0"/>
              </a:spcBef>
              <a:buClrTx/>
            </a:pPr>
            <a:endParaRPr lang="fr-FR" altLang="fr-FR" sz="2600" b="1" dirty="0">
              <a:solidFill>
                <a:srgbClr val="000000"/>
              </a:solidFill>
              <a:latin typeface="+mj-lt"/>
            </a:endParaRPr>
          </a:p>
        </p:txBody>
      </p:sp>
      <p:pic>
        <p:nvPicPr>
          <p:cNvPr id="2" name="Image 1"/>
          <p:cNvPicPr>
            <a:picLocks noChangeAspect="1"/>
          </p:cNvPicPr>
          <p:nvPr/>
        </p:nvPicPr>
        <p:blipFill rotWithShape="1">
          <a:blip r:embed="rId2"/>
          <a:srcRect t="1714" b="3493"/>
          <a:stretch/>
        </p:blipFill>
        <p:spPr>
          <a:xfrm>
            <a:off x="1907704" y="620688"/>
            <a:ext cx="4392488" cy="5593108"/>
          </a:xfrm>
          <a:prstGeom prst="rect">
            <a:avLst/>
          </a:prstGeom>
        </p:spPr>
      </p:pic>
      <p:sp>
        <p:nvSpPr>
          <p:cNvPr id="5" name="ZoneTexte 4"/>
          <p:cNvSpPr txBox="1"/>
          <p:nvPr/>
        </p:nvSpPr>
        <p:spPr>
          <a:xfrm>
            <a:off x="6419056" y="2708920"/>
            <a:ext cx="2555776" cy="3170099"/>
          </a:xfrm>
          <a:prstGeom prst="rect">
            <a:avLst/>
          </a:prstGeom>
          <a:noFill/>
        </p:spPr>
        <p:txBody>
          <a:bodyPr wrap="square" rtlCol="0">
            <a:spAutoFit/>
          </a:bodyPr>
          <a:lstStyle/>
          <a:p>
            <a:r>
              <a:rPr lang="fr-CH" sz="2000" dirty="0"/>
              <a:t>- Demande élevée</a:t>
            </a:r>
          </a:p>
          <a:p>
            <a:r>
              <a:rPr lang="fr-CH" sz="2000" dirty="0"/>
              <a:t>- Intensité élevée</a:t>
            </a:r>
          </a:p>
          <a:p>
            <a:r>
              <a:rPr lang="fr-CH" sz="2000" dirty="0"/>
              <a:t>- Faible autonomie</a:t>
            </a:r>
          </a:p>
          <a:p>
            <a:r>
              <a:rPr lang="fr-CH" sz="2000" dirty="0"/>
              <a:t>- Conflit de valeurs</a:t>
            </a:r>
          </a:p>
          <a:p>
            <a:r>
              <a:rPr lang="fr-CH" sz="2000" dirty="0"/>
              <a:t>- Charge émotionnelle</a:t>
            </a:r>
          </a:p>
          <a:p>
            <a:r>
              <a:rPr lang="fr-CH" sz="2000" dirty="0"/>
              <a:t>- Faible soutien social</a:t>
            </a:r>
          </a:p>
          <a:p>
            <a:r>
              <a:rPr lang="fr-CH" sz="2000" dirty="0"/>
              <a:t>- Stress</a:t>
            </a:r>
          </a:p>
          <a:p>
            <a:pPr marL="342900" indent="-342900">
              <a:buFontTx/>
              <a:buChar char="-"/>
            </a:pPr>
            <a:r>
              <a:rPr lang="fr-CH" sz="2000" dirty="0"/>
              <a:t>Discrimination,  </a:t>
            </a:r>
          </a:p>
          <a:p>
            <a:r>
              <a:rPr lang="fr-CH" sz="2000" dirty="0"/>
              <a:t>      violences</a:t>
            </a:r>
          </a:p>
          <a:p>
            <a:r>
              <a:rPr lang="fr-CH" sz="2000" dirty="0"/>
              <a:t>- Insécurité emploi </a:t>
            </a:r>
          </a:p>
        </p:txBody>
      </p:sp>
      <p:sp>
        <p:nvSpPr>
          <p:cNvPr id="8" name="Rectangle 7"/>
          <p:cNvSpPr/>
          <p:nvPr/>
        </p:nvSpPr>
        <p:spPr>
          <a:xfrm>
            <a:off x="6300192" y="2492896"/>
            <a:ext cx="2525452" cy="3528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0482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CH"/>
          </a:p>
        </p:txBody>
      </p:sp>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7</a:t>
            </a:fld>
            <a:endParaRPr lang="de-CH" dirty="0"/>
          </a:p>
        </p:txBody>
      </p:sp>
      <p:sp>
        <p:nvSpPr>
          <p:cNvPr id="5" name="Titre 4"/>
          <p:cNvSpPr>
            <a:spLocks noGrp="1"/>
          </p:cNvSpPr>
          <p:nvPr>
            <p:ph type="title"/>
          </p:nvPr>
        </p:nvSpPr>
        <p:spPr>
          <a:xfrm>
            <a:off x="89756" y="116632"/>
            <a:ext cx="8964488" cy="1143000"/>
          </a:xfrm>
        </p:spPr>
        <p:txBody>
          <a:bodyPr/>
          <a:lstStyle/>
          <a:p>
            <a:r>
              <a:rPr lang="fr-CH" dirty="0">
                <a:solidFill>
                  <a:schemeClr val="accent1"/>
                </a:solidFill>
              </a:rPr>
              <a:t>Job Stress Index de Promotion Santé Suisse</a:t>
            </a:r>
            <a:br>
              <a:rPr lang="fr-CH" dirty="0">
                <a:solidFill>
                  <a:schemeClr val="accent1"/>
                </a:solidFill>
              </a:rPr>
            </a:br>
            <a:r>
              <a:rPr lang="fr-CH" dirty="0">
                <a:solidFill>
                  <a:schemeClr val="accent1"/>
                </a:solidFill>
              </a:rPr>
              <a:t>le stress augmente également entre 2017 - 2022</a:t>
            </a:r>
          </a:p>
        </p:txBody>
      </p:sp>
      <p:pic>
        <p:nvPicPr>
          <p:cNvPr id="6" name="Image 5">
            <a:extLst>
              <a:ext uri="{FF2B5EF4-FFF2-40B4-BE49-F238E27FC236}">
                <a16:creationId xmlns:a16="http://schemas.microsoft.com/office/drawing/2014/main" id="{96328C33-4ACC-425A-A13B-31FB5D8D0B2A}"/>
              </a:ext>
            </a:extLst>
          </p:cNvPr>
          <p:cNvPicPr>
            <a:picLocks noChangeAspect="1"/>
          </p:cNvPicPr>
          <p:nvPr/>
        </p:nvPicPr>
        <p:blipFill>
          <a:blip r:embed="rId2"/>
          <a:stretch>
            <a:fillRect/>
          </a:stretch>
        </p:blipFill>
        <p:spPr>
          <a:xfrm>
            <a:off x="1979712" y="1082359"/>
            <a:ext cx="4752528" cy="5775641"/>
          </a:xfrm>
          <a:prstGeom prst="rect">
            <a:avLst/>
          </a:prstGeom>
        </p:spPr>
      </p:pic>
    </p:spTree>
    <p:extLst>
      <p:ext uri="{BB962C8B-B14F-4D97-AF65-F5344CB8AC3E}">
        <p14:creationId xmlns:p14="http://schemas.microsoft.com/office/powerpoint/2010/main" val="82820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fld id="{BCFBDCB1-5E3D-4080-88EE-D2A94CBA3853}" type="datetime1">
              <a:rPr lang="de-DE" smtClean="0"/>
              <a:t>29.11.2022</a:t>
            </a:fld>
            <a:endParaRPr lang="de-CH" dirty="0"/>
          </a:p>
        </p:txBody>
      </p:sp>
      <p:sp>
        <p:nvSpPr>
          <p:cNvPr id="4" name="Espace réservé du numéro de diapositive 3"/>
          <p:cNvSpPr>
            <a:spLocks noGrp="1"/>
          </p:cNvSpPr>
          <p:nvPr>
            <p:ph type="sldNum" sz="quarter" idx="4"/>
          </p:nvPr>
        </p:nvSpPr>
        <p:spPr/>
        <p:txBody>
          <a:bodyPr/>
          <a:lstStyle/>
          <a:p>
            <a:pPr algn="r"/>
            <a:fld id="{17AC89A8-9CCB-42C6-BE4D-3B782630B391}" type="slidenum">
              <a:rPr lang="de-CH" smtClean="0"/>
              <a:pPr algn="r"/>
              <a:t>8</a:t>
            </a:fld>
            <a:endParaRPr lang="de-CH" dirty="0"/>
          </a:p>
        </p:txBody>
      </p:sp>
      <p:sp>
        <p:nvSpPr>
          <p:cNvPr id="6" name="Rectangle 3"/>
          <p:cNvSpPr>
            <a:spLocks noChangeArrowheads="1"/>
          </p:cNvSpPr>
          <p:nvPr/>
        </p:nvSpPr>
        <p:spPr bwMode="auto">
          <a:xfrm>
            <a:off x="426138" y="336500"/>
            <a:ext cx="79168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r>
              <a:rPr lang="de-CH" altLang="fr-FR" sz="3200" dirty="0" err="1">
                <a:solidFill>
                  <a:srgbClr val="E00747"/>
                </a:solidFill>
                <a:latin typeface="+mj-lt"/>
              </a:rPr>
              <a:t>Santé</a:t>
            </a:r>
            <a:r>
              <a:rPr lang="de-CH" altLang="fr-FR" sz="3200" dirty="0">
                <a:solidFill>
                  <a:srgbClr val="E00747"/>
                </a:solidFill>
                <a:latin typeface="+mj-lt"/>
              </a:rPr>
              <a:t> </a:t>
            </a:r>
            <a:r>
              <a:rPr lang="de-CH" altLang="fr-FR" sz="3200" dirty="0" err="1">
                <a:solidFill>
                  <a:srgbClr val="E00747"/>
                </a:solidFill>
                <a:latin typeface="+mj-lt"/>
              </a:rPr>
              <a:t>psychique</a:t>
            </a:r>
            <a:r>
              <a:rPr lang="de-CH" altLang="fr-FR" sz="3200" dirty="0">
                <a:solidFill>
                  <a:srgbClr val="E00747"/>
                </a:solidFill>
                <a:latin typeface="+mj-lt"/>
              </a:rPr>
              <a:t> et </a:t>
            </a:r>
            <a:r>
              <a:rPr lang="de-CH" altLang="fr-FR" sz="3200" dirty="0" err="1">
                <a:solidFill>
                  <a:srgbClr val="E00747"/>
                </a:solidFill>
                <a:latin typeface="+mj-lt"/>
              </a:rPr>
              <a:t>travail</a:t>
            </a:r>
            <a:r>
              <a:rPr lang="de-CH" altLang="fr-FR" sz="3200" dirty="0">
                <a:solidFill>
                  <a:srgbClr val="E00747"/>
                </a:solidFill>
                <a:latin typeface="+mj-lt"/>
              </a:rPr>
              <a:t>: le </a:t>
            </a:r>
            <a:r>
              <a:rPr lang="de-CH" altLang="fr-FR" sz="3200" dirty="0" err="1">
                <a:solidFill>
                  <a:srgbClr val="E00747"/>
                </a:solidFill>
                <a:latin typeface="+mj-lt"/>
              </a:rPr>
              <a:t>cas</a:t>
            </a:r>
            <a:r>
              <a:rPr lang="de-CH" altLang="fr-FR" sz="3200" dirty="0">
                <a:solidFill>
                  <a:srgbClr val="E00747"/>
                </a:solidFill>
                <a:latin typeface="+mj-lt"/>
              </a:rPr>
              <a:t> de la Suisse</a:t>
            </a:r>
          </a:p>
        </p:txBody>
      </p:sp>
      <p:sp>
        <p:nvSpPr>
          <p:cNvPr id="7" name="Text Box 8"/>
          <p:cNvSpPr txBox="1">
            <a:spLocks noChangeArrowheads="1"/>
          </p:cNvSpPr>
          <p:nvPr/>
        </p:nvSpPr>
        <p:spPr bwMode="auto">
          <a:xfrm>
            <a:off x="486496" y="1196752"/>
            <a:ext cx="833233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5400">
                <a:solidFill>
                  <a:schemeClr val="tx1"/>
                </a:solidFill>
                <a:latin typeface="Arial" charset="0"/>
                <a:ea typeface="ＭＳ Ｐゴシック" pitchFamily="34" charset="-128"/>
              </a:defRPr>
            </a:lvl1pPr>
            <a:lvl2pPr marL="742950" indent="-285750" eaLnBrk="0" hangingPunct="0">
              <a:defRPr sz="5400">
                <a:solidFill>
                  <a:schemeClr val="tx1"/>
                </a:solidFill>
                <a:latin typeface="Arial" charset="0"/>
                <a:ea typeface="ＭＳ Ｐゴシック" pitchFamily="34" charset="-128"/>
              </a:defRPr>
            </a:lvl2pPr>
            <a:lvl3pPr marL="1143000" indent="-228600" eaLnBrk="0" hangingPunct="0">
              <a:defRPr sz="5400">
                <a:solidFill>
                  <a:schemeClr val="tx1"/>
                </a:solidFill>
                <a:latin typeface="Arial" charset="0"/>
                <a:ea typeface="ＭＳ Ｐゴシック" pitchFamily="34" charset="-128"/>
              </a:defRPr>
            </a:lvl3pPr>
            <a:lvl4pPr marL="1600200" indent="-228600" eaLnBrk="0" hangingPunct="0">
              <a:defRPr sz="5400">
                <a:solidFill>
                  <a:schemeClr val="tx1"/>
                </a:solidFill>
                <a:latin typeface="Arial" charset="0"/>
                <a:ea typeface="ＭＳ Ｐゴシック" pitchFamily="34" charset="-128"/>
              </a:defRPr>
            </a:lvl4pPr>
            <a:lvl5pPr marL="2057400" indent="-228600" eaLnBrk="0" hangingPunct="0">
              <a:defRPr sz="5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5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5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5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5400">
                <a:solidFill>
                  <a:schemeClr val="tx1"/>
                </a:solidFill>
                <a:latin typeface="Arial" charset="0"/>
                <a:ea typeface="ＭＳ Ｐゴシック" pitchFamily="34" charset="-128"/>
              </a:defRPr>
            </a:lvl9pPr>
          </a:lstStyle>
          <a:p>
            <a:pPr marL="342900" indent="-342900" algn="just">
              <a:buFont typeface="+mj-lt"/>
              <a:buAutoNum type="arabicPeriod"/>
            </a:pPr>
            <a:r>
              <a:rPr lang="fr-CH" sz="2000" dirty="0">
                <a:latin typeface="+mj-lt"/>
              </a:rPr>
              <a:t>49.9% des personnes interrogées ont (très) souvent le sentiment d’être pleines de force, d’énergie et d’optimisme.</a:t>
            </a:r>
          </a:p>
          <a:p>
            <a:pPr marL="342900" indent="-342900" algn="just">
              <a:buFont typeface="+mj-lt"/>
              <a:buAutoNum type="arabicPeriod"/>
            </a:pPr>
            <a:endParaRPr lang="fr-CH" sz="2000" dirty="0">
              <a:latin typeface="+mj-lt"/>
            </a:endParaRPr>
          </a:p>
          <a:p>
            <a:pPr marL="342900" indent="-342900" algn="just">
              <a:buFont typeface="+mj-lt"/>
              <a:buAutoNum type="arabicPeriod"/>
            </a:pPr>
            <a:endParaRPr lang="fr-CH" sz="2000" dirty="0">
              <a:latin typeface="+mj-lt"/>
            </a:endParaRPr>
          </a:p>
          <a:p>
            <a:pPr marL="342900" indent="-342900" algn="just">
              <a:buFont typeface="+mj-lt"/>
              <a:buAutoNum type="arabicPeriod"/>
            </a:pPr>
            <a:endParaRPr lang="fr-CH" sz="2000" dirty="0">
              <a:latin typeface="+mj-lt"/>
            </a:endParaRPr>
          </a:p>
          <a:p>
            <a:pPr marL="342900" indent="-342900" algn="just">
              <a:buFont typeface="+mj-lt"/>
              <a:buAutoNum type="arabicPeriod"/>
            </a:pPr>
            <a:endParaRPr lang="fr-CH" sz="2000" dirty="0">
              <a:latin typeface="+mj-lt"/>
            </a:endParaRPr>
          </a:p>
          <a:p>
            <a:pPr marL="342900" indent="-342900" algn="just">
              <a:buFont typeface="+mj-lt"/>
              <a:buAutoNum type="arabicPeriod"/>
            </a:pPr>
            <a:endParaRPr lang="fr-CH" sz="2000" dirty="0">
              <a:latin typeface="+mj-lt"/>
            </a:endParaRPr>
          </a:p>
          <a:p>
            <a:pPr marL="342900" indent="-342900" algn="just">
              <a:buFont typeface="+mj-lt"/>
              <a:buAutoNum type="arabicPeriod"/>
            </a:pPr>
            <a:endParaRPr lang="fr-CH" sz="2000" dirty="0">
              <a:latin typeface="+mj-lt"/>
            </a:endParaRPr>
          </a:p>
          <a:p>
            <a:pPr marL="342900" indent="-342900" algn="just">
              <a:buFont typeface="+mj-lt"/>
              <a:buAutoNum type="arabicPeriod"/>
            </a:pPr>
            <a:endParaRPr lang="fr-CH" sz="2000" dirty="0">
              <a:latin typeface="+mj-lt"/>
            </a:endParaRPr>
          </a:p>
        </p:txBody>
      </p:sp>
      <p:pic>
        <p:nvPicPr>
          <p:cNvPr id="8" name="Image 7"/>
          <p:cNvPicPr>
            <a:picLocks noChangeAspect="1"/>
          </p:cNvPicPr>
          <p:nvPr/>
        </p:nvPicPr>
        <p:blipFill>
          <a:blip r:embed="rId2"/>
          <a:stretch>
            <a:fillRect/>
          </a:stretch>
        </p:blipFill>
        <p:spPr>
          <a:xfrm>
            <a:off x="-108520" y="2564904"/>
            <a:ext cx="9721448" cy="2172908"/>
          </a:xfrm>
          <a:prstGeom prst="rect">
            <a:avLst/>
          </a:prstGeom>
        </p:spPr>
      </p:pic>
      <p:sp>
        <p:nvSpPr>
          <p:cNvPr id="9" name="Rectangle 8"/>
          <p:cNvSpPr/>
          <p:nvPr/>
        </p:nvSpPr>
        <p:spPr>
          <a:xfrm>
            <a:off x="2994112" y="5415538"/>
            <a:ext cx="4572000" cy="369332"/>
          </a:xfrm>
          <a:prstGeom prst="rect">
            <a:avLst/>
          </a:prstGeom>
        </p:spPr>
        <p:txBody>
          <a:bodyPr>
            <a:spAutoFit/>
          </a:bodyPr>
          <a:lstStyle/>
          <a:p>
            <a:pPr algn="r"/>
            <a:r>
              <a:rPr lang="fr-FR" dirty="0"/>
              <a:t>OFS – Enquête suisse sur la santé 2017</a:t>
            </a:r>
            <a:endParaRPr lang="fr-CH" dirty="0"/>
          </a:p>
        </p:txBody>
      </p:sp>
    </p:spTree>
    <p:extLst>
      <p:ext uri="{BB962C8B-B14F-4D97-AF65-F5344CB8AC3E}">
        <p14:creationId xmlns:p14="http://schemas.microsoft.com/office/powerpoint/2010/main" val="10769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8" name="Objek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umsplatzhalter 2"/>
          <p:cNvSpPr>
            <a:spLocks noGrp="1"/>
          </p:cNvSpPr>
          <p:nvPr>
            <p:ph type="dt" sz="half" idx="2"/>
          </p:nvPr>
        </p:nvSpPr>
        <p:spPr/>
        <p:txBody>
          <a:bodyPr/>
          <a:lstStyle/>
          <a:p>
            <a:fld id="{5AD97D09-A3FF-4DD4-9DAF-6D85F7780506}" type="datetime1">
              <a:rPr lang="de-DE" smtClean="0"/>
              <a:t>29.11.2022</a:t>
            </a:fld>
            <a:endParaRPr lang="de-CH" dirty="0"/>
          </a:p>
        </p:txBody>
      </p:sp>
      <p:sp>
        <p:nvSpPr>
          <p:cNvPr id="4" name="Foliennummernplatzhalter 3"/>
          <p:cNvSpPr>
            <a:spLocks noGrp="1"/>
          </p:cNvSpPr>
          <p:nvPr>
            <p:ph type="sldNum" sz="quarter" idx="4"/>
          </p:nvPr>
        </p:nvSpPr>
        <p:spPr/>
        <p:txBody>
          <a:bodyPr/>
          <a:lstStyle/>
          <a:p>
            <a:pPr algn="r"/>
            <a:fld id="{17AC89A8-9CCB-42C6-BE4D-3B782630B391}" type="slidenum">
              <a:rPr lang="de-CH" smtClean="0"/>
              <a:pPr algn="r"/>
              <a:t>9</a:t>
            </a:fld>
            <a:endParaRPr lang="de-CH" dirty="0"/>
          </a:p>
        </p:txBody>
      </p:sp>
      <p:sp>
        <p:nvSpPr>
          <p:cNvPr id="6" name="Inhaltsplatzhalter 1"/>
          <p:cNvSpPr>
            <a:spLocks noGrp="1"/>
          </p:cNvSpPr>
          <p:nvPr>
            <p:ph idx="1"/>
          </p:nvPr>
        </p:nvSpPr>
        <p:spPr>
          <a:xfrm>
            <a:off x="612775" y="1783490"/>
            <a:ext cx="7918450" cy="1477328"/>
          </a:xfrm>
        </p:spPr>
        <p:txBody>
          <a:bodyPr/>
          <a:lstStyle/>
          <a:p>
            <a:r>
              <a:rPr lang="fr-CH" sz="2400" dirty="0"/>
              <a:t>La santé est le résultat d'un processus de confrontation tout au long de la vie entre les forces </a:t>
            </a:r>
            <a:r>
              <a:rPr lang="fr-CH" sz="2400" dirty="0" err="1">
                <a:solidFill>
                  <a:schemeClr val="accent1"/>
                </a:solidFill>
              </a:rPr>
              <a:t>salutogènes</a:t>
            </a:r>
            <a:r>
              <a:rPr lang="fr-CH" sz="2400" dirty="0"/>
              <a:t> (= qui favorisent la santé) et les forces </a:t>
            </a:r>
            <a:r>
              <a:rPr lang="fr-CH" sz="2400" dirty="0">
                <a:solidFill>
                  <a:schemeClr val="accent1"/>
                </a:solidFill>
              </a:rPr>
              <a:t>pathogènes</a:t>
            </a:r>
            <a:r>
              <a:rPr lang="fr-CH" sz="2400" dirty="0"/>
              <a:t> (= qui rendent malade). Ces deux forces se retrouvent chez chaque individu à tout moment.</a:t>
            </a:r>
            <a:endParaRPr lang="de-CH" dirty="0"/>
          </a:p>
        </p:txBody>
      </p:sp>
      <p:sp>
        <p:nvSpPr>
          <p:cNvPr id="7" name="Titel 2"/>
          <p:cNvSpPr>
            <a:spLocks noGrp="1"/>
          </p:cNvSpPr>
          <p:nvPr>
            <p:ph type="title"/>
          </p:nvPr>
        </p:nvSpPr>
        <p:spPr>
          <a:xfrm>
            <a:off x="612776" y="421884"/>
            <a:ext cx="7918450" cy="1143000"/>
          </a:xfrm>
        </p:spPr>
        <p:txBody>
          <a:bodyPr/>
          <a:lstStyle/>
          <a:p>
            <a:r>
              <a:rPr lang="de-CH" dirty="0"/>
              <a:t>La </a:t>
            </a:r>
            <a:r>
              <a:rPr lang="de-CH" dirty="0" err="1"/>
              <a:t>santé</a:t>
            </a:r>
            <a:r>
              <a:rPr lang="de-CH" dirty="0"/>
              <a:t>, </a:t>
            </a:r>
            <a:r>
              <a:rPr lang="de-CH" dirty="0" err="1"/>
              <a:t>un</a:t>
            </a:r>
            <a:r>
              <a:rPr lang="de-CH" dirty="0"/>
              <a:t> </a:t>
            </a:r>
            <a:r>
              <a:rPr lang="de-CH" dirty="0" err="1"/>
              <a:t>continuum</a:t>
            </a:r>
            <a:endParaRPr lang="de-CH" dirty="0"/>
          </a:p>
        </p:txBody>
      </p:sp>
      <p:sp>
        <p:nvSpPr>
          <p:cNvPr id="9" name="Rechteck 8">
            <a:extLst>
              <a:ext uri="{FF2B5EF4-FFF2-40B4-BE49-F238E27FC236}">
                <a16:creationId xmlns:a16="http://schemas.microsoft.com/office/drawing/2014/main" id="{71464AB7-0FCA-ED4E-8539-7642AB1BA6FA}"/>
              </a:ext>
            </a:extLst>
          </p:cNvPr>
          <p:cNvSpPr/>
          <p:nvPr/>
        </p:nvSpPr>
        <p:spPr bwMode="auto">
          <a:xfrm>
            <a:off x="467544" y="3645024"/>
            <a:ext cx="8208912" cy="936104"/>
          </a:xfrm>
          <a:prstGeom prst="rect">
            <a:avLst/>
          </a:prstGeom>
          <a:gradFill flip="none" rotWithShape="1">
            <a:gsLst>
              <a:gs pos="0">
                <a:srgbClr val="C00000"/>
              </a:gs>
              <a:gs pos="62000">
                <a:srgbClr val="C00000">
                  <a:alpha val="50000"/>
                </a:srgbClr>
              </a:gs>
              <a:gs pos="92000">
                <a:schemeClr val="bg1"/>
              </a:gs>
            </a:gsLst>
            <a:lin ang="0" scaled="1"/>
            <a:tileRect/>
          </a:gradFill>
          <a:ln w="9525" cap="flat" cmpd="sng" algn="ctr">
            <a:solidFill>
              <a:srgbClr val="CA9194"/>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DE" sz="2100" b="0" i="0" u="none" strike="noStrike" cap="none" normalizeH="0" baseline="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55851FB3-FD67-EA4C-9511-E5E75B1E35A0}"/>
              </a:ext>
            </a:extLst>
          </p:cNvPr>
          <p:cNvSpPr txBox="1"/>
          <p:nvPr/>
        </p:nvSpPr>
        <p:spPr>
          <a:xfrm>
            <a:off x="643190" y="3933056"/>
            <a:ext cx="1296144" cy="461665"/>
          </a:xfrm>
          <a:prstGeom prst="rect">
            <a:avLst/>
          </a:prstGeom>
          <a:noFill/>
        </p:spPr>
        <p:txBody>
          <a:bodyPr wrap="square" rtlCol="0">
            <a:spAutoFit/>
          </a:bodyPr>
          <a:lstStyle/>
          <a:p>
            <a:pPr algn="l"/>
            <a:r>
              <a:rPr lang="de-DE" sz="2400" b="1" dirty="0">
                <a:solidFill>
                  <a:schemeClr val="bg1"/>
                </a:solidFill>
                <a:latin typeface="Corbel" panose="020B0503020204020204" pitchFamily="34" charset="0"/>
              </a:rPr>
              <a:t>malade</a:t>
            </a:r>
          </a:p>
        </p:txBody>
      </p:sp>
      <p:sp>
        <p:nvSpPr>
          <p:cNvPr id="12" name="Textfeld 11">
            <a:extLst>
              <a:ext uri="{FF2B5EF4-FFF2-40B4-BE49-F238E27FC236}">
                <a16:creationId xmlns:a16="http://schemas.microsoft.com/office/drawing/2014/main" id="{0DF2DF05-239F-294C-B42B-43B868DE9D1E}"/>
              </a:ext>
            </a:extLst>
          </p:cNvPr>
          <p:cNvSpPr txBox="1"/>
          <p:nvPr/>
        </p:nvSpPr>
        <p:spPr>
          <a:xfrm>
            <a:off x="7236296" y="3931168"/>
            <a:ext cx="1437160" cy="461665"/>
          </a:xfrm>
          <a:prstGeom prst="rect">
            <a:avLst/>
          </a:prstGeom>
          <a:noFill/>
        </p:spPr>
        <p:txBody>
          <a:bodyPr wrap="square" rtlCol="0">
            <a:spAutoFit/>
          </a:bodyPr>
          <a:lstStyle/>
          <a:p>
            <a:r>
              <a:rPr lang="de-DE" sz="2400" b="1" dirty="0">
                <a:latin typeface="Corbel" panose="020B0503020204020204" pitchFamily="34" charset="0"/>
              </a:rPr>
              <a:t>En </a:t>
            </a:r>
            <a:r>
              <a:rPr lang="de-DE" sz="2400" b="1" dirty="0" err="1">
                <a:latin typeface="Corbel" panose="020B0503020204020204" pitchFamily="34" charset="0"/>
              </a:rPr>
              <a:t>santé</a:t>
            </a:r>
            <a:endParaRPr lang="de-DE" sz="2400" b="1" dirty="0">
              <a:latin typeface="Corbel" panose="020B0503020204020204" pitchFamily="34" charset="0"/>
            </a:endParaRPr>
          </a:p>
        </p:txBody>
      </p:sp>
      <p:sp>
        <p:nvSpPr>
          <p:cNvPr id="13" name="Rechteck 12"/>
          <p:cNvSpPr/>
          <p:nvPr/>
        </p:nvSpPr>
        <p:spPr>
          <a:xfrm>
            <a:off x="7538838" y="5975819"/>
            <a:ext cx="1617751" cy="261610"/>
          </a:xfrm>
          <a:prstGeom prst="rect">
            <a:avLst/>
          </a:prstGeom>
        </p:spPr>
        <p:txBody>
          <a:bodyPr wrap="none">
            <a:spAutoFit/>
          </a:bodyPr>
          <a:lstStyle/>
          <a:p>
            <a:r>
              <a:rPr lang="de-CH" sz="1100" dirty="0"/>
              <a:t>(</a:t>
            </a:r>
            <a:r>
              <a:rPr lang="de-CH" sz="1100" dirty="0" err="1"/>
              <a:t>Antonovsky</a:t>
            </a:r>
            <a:r>
              <a:rPr lang="de-CH" sz="1100" dirty="0"/>
              <a:t> 1993, 1997)</a:t>
            </a:r>
          </a:p>
        </p:txBody>
      </p:sp>
    </p:spTree>
    <p:extLst>
      <p:ext uri="{BB962C8B-B14F-4D97-AF65-F5344CB8AC3E}">
        <p14:creationId xmlns:p14="http://schemas.microsoft.com/office/powerpoint/2010/main" val="3067336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FA Gesundheitsfoerderung">
  <a:themeElements>
    <a:clrScheme name="ifa">
      <a:dk1>
        <a:sysClr val="windowText" lastClr="000000"/>
      </a:dk1>
      <a:lt1>
        <a:sysClr val="window" lastClr="FFFFFF"/>
      </a:lt1>
      <a:dk2>
        <a:srgbClr val="595959"/>
      </a:dk2>
      <a:lt2>
        <a:srgbClr val="EAEAEA"/>
      </a:lt2>
      <a:accent1>
        <a:srgbClr val="E50430"/>
      </a:accent1>
      <a:accent2>
        <a:srgbClr val="262626"/>
      </a:accent2>
      <a:accent3>
        <a:srgbClr val="595959"/>
      </a:accent3>
      <a:accent4>
        <a:srgbClr val="7F7F7F"/>
      </a:accent4>
      <a:accent5>
        <a:srgbClr val="A5A5A5"/>
      </a:accent5>
      <a:accent6>
        <a:srgbClr val="D8D8D8"/>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A Gesundheitsfoerderung">
  <a:themeElements>
    <a:clrScheme name="ifa">
      <a:dk1>
        <a:sysClr val="windowText" lastClr="000000"/>
      </a:dk1>
      <a:lt1>
        <a:sysClr val="window" lastClr="FFFFFF"/>
      </a:lt1>
      <a:dk2>
        <a:srgbClr val="595959"/>
      </a:dk2>
      <a:lt2>
        <a:srgbClr val="EAEAEA"/>
      </a:lt2>
      <a:accent1>
        <a:srgbClr val="E50430"/>
      </a:accent1>
      <a:accent2>
        <a:srgbClr val="262626"/>
      </a:accent2>
      <a:accent3>
        <a:srgbClr val="595959"/>
      </a:accent3>
      <a:accent4>
        <a:srgbClr val="7F7F7F"/>
      </a:accent4>
      <a:accent5>
        <a:srgbClr val="A5A5A5"/>
      </a:accent5>
      <a:accent6>
        <a:srgbClr val="D8D8D8"/>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TotalTime>
  <Words>2327</Words>
  <Application>Microsoft Office PowerPoint</Application>
  <PresentationFormat>Affichage à l'écran (4:3)</PresentationFormat>
  <Paragraphs>459</Paragraphs>
  <Slides>43</Slides>
  <Notes>9</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43</vt:i4>
      </vt:variant>
    </vt:vector>
  </HeadingPairs>
  <TitlesOfParts>
    <vt:vector size="54" baseType="lpstr">
      <vt:lpstr>Arial</vt:lpstr>
      <vt:lpstr>Arial Unicode MS</vt:lpstr>
      <vt:lpstr>Calibri</vt:lpstr>
      <vt:lpstr>Century Gothic</vt:lpstr>
      <vt:lpstr>Corbel</vt:lpstr>
      <vt:lpstr>Frutiger 45 Light</vt:lpstr>
      <vt:lpstr>Symbol</vt:lpstr>
      <vt:lpstr>Wingdings</vt:lpstr>
      <vt:lpstr>IFA Gesundheitsfoerderung</vt:lpstr>
      <vt:lpstr>1_IFA Gesundheitsfoerderung</vt:lpstr>
      <vt:lpstr>think-cell Folie</vt:lpstr>
      <vt:lpstr>Quelques Outils pour favoriser une bonne santé mentale au travail </vt:lpstr>
      <vt:lpstr>Qui sommes-nous?</vt:lpstr>
      <vt:lpstr>Agenda </vt:lpstr>
      <vt:lpstr>La Gestion de la santé en Entreprise         </vt:lpstr>
      <vt:lpstr>Présentation PowerPoint</vt:lpstr>
      <vt:lpstr>Les risques psycho-sociaux en augmentation au travail</vt:lpstr>
      <vt:lpstr>Job Stress Index de Promotion Santé Suisse le stress augmente également entre 2017 - 2022</vt:lpstr>
      <vt:lpstr>Présentation PowerPoint</vt:lpstr>
      <vt:lpstr>La santé, un continuum</vt:lpstr>
      <vt:lpstr>Prévention, promotion et gestion de la santé</vt:lpstr>
      <vt:lpstr>Présentation PowerPoint</vt:lpstr>
      <vt:lpstr>Comportements – Conditions l’exemple du sommeil</vt:lpstr>
      <vt:lpstr>Le programme PME-vital®</vt:lpstr>
      <vt:lpstr>Promotion de la santé en entreprise, approche ponctuelle versus systématique…</vt:lpstr>
      <vt:lpstr>Les critères suisses de Gestion de la  Santé en Entreprise(GSE)</vt:lpstr>
      <vt:lpstr>GSE: l’approche intégrée «helvétique»</vt:lpstr>
      <vt:lpstr>Critères de GSE</vt:lpstr>
      <vt:lpstr>Auto-évaluation en ligne pour vérifier la maturité de l’organisation </vt:lpstr>
      <vt:lpstr>1) GSE et politique d’entreprise</vt:lpstr>
      <vt:lpstr>2) Aspects de la gestion du personnel et de l’organisation du travail (2a-h)</vt:lpstr>
      <vt:lpstr>3) Planification de la GSE (3a-c)</vt:lpstr>
      <vt:lpstr>4) Responsabilité sociale (4a-c) (Corporate Social Responsability)</vt:lpstr>
      <vt:lpstr>Vers une organisation apprenante…</vt:lpstr>
      <vt:lpstr>Vers une organisation apprenante…</vt:lpstr>
      <vt:lpstr>Job Stress Analysis – Outil de GSE</vt:lpstr>
      <vt:lpstr>Contenu du questionnaire</vt:lpstr>
      <vt:lpstr>Résultats individuels</vt:lpstr>
      <vt:lpstr>Résultats d’équipe (n≥10)</vt:lpstr>
      <vt:lpstr>Présentation PowerPoint</vt:lpstr>
      <vt:lpstr>Plus-value de l’outil JSA</vt:lpstr>
      <vt:lpstr>Présentation PowerPoint</vt:lpstr>
      <vt:lpstr>Un index de référence pour nos organisations</vt:lpstr>
      <vt:lpstr>Présentation PowerPoint</vt:lpstr>
      <vt:lpstr>Et lorsque la direction ne sent pas concernée par le thème du stress ?</vt:lpstr>
      <vt:lpstr>Mesure de Variabilité de la fréquence cardiaque = VFC / HRV</vt:lpstr>
      <vt:lpstr>Le burnout se mesure </vt:lpstr>
      <vt:lpstr>Un outil puissant de sensibilisation d’une direction</vt:lpstr>
      <vt:lpstr>Résumé des profils d’une direction d’entreprise N=18 </vt:lpstr>
      <vt:lpstr>Objectifs de la formation pour people managers  </vt:lpstr>
      <vt:lpstr>Présentation PowerPoint</vt:lpstr>
      <vt:lpstr>Bien-être et santé au travail  Missions du Manager chez</vt:lpstr>
      <vt:lpstr>Présentation PowerPoint</vt:lpstr>
      <vt:lpstr>Nous contacter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Merete Schneider</dc:creator>
  <cp:lastModifiedBy>Delia Guggenbuehl</cp:lastModifiedBy>
  <cp:revision>343</cp:revision>
  <cp:lastPrinted>2019-02-21T12:38:04Z</cp:lastPrinted>
  <dcterms:created xsi:type="dcterms:W3CDTF">2016-06-16T10:37:24Z</dcterms:created>
  <dcterms:modified xsi:type="dcterms:W3CDTF">2022-11-29T11:16:58Z</dcterms:modified>
</cp:coreProperties>
</file>